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780" r:id="rId1"/>
    <p:sldMasterId id="2147483792" r:id="rId2"/>
    <p:sldMasterId id="2147483809" r:id="rId3"/>
  </p:sldMasterIdLst>
  <p:notesMasterIdLst>
    <p:notesMasterId r:id="rId27"/>
  </p:notesMasterIdLst>
  <p:handoutMasterIdLst>
    <p:handoutMasterId r:id="rId28"/>
  </p:handoutMasterIdLst>
  <p:sldIdLst>
    <p:sldId id="272" r:id="rId4"/>
    <p:sldId id="348" r:id="rId5"/>
    <p:sldId id="385" r:id="rId6"/>
    <p:sldId id="323" r:id="rId7"/>
    <p:sldId id="316" r:id="rId8"/>
    <p:sldId id="349" r:id="rId9"/>
    <p:sldId id="350" r:id="rId10"/>
    <p:sldId id="439" r:id="rId11"/>
    <p:sldId id="440" r:id="rId12"/>
    <p:sldId id="351" r:id="rId13"/>
    <p:sldId id="352" r:id="rId14"/>
    <p:sldId id="353" r:id="rId15"/>
    <p:sldId id="354" r:id="rId16"/>
    <p:sldId id="355" r:id="rId17"/>
    <p:sldId id="359" r:id="rId18"/>
    <p:sldId id="360" r:id="rId19"/>
    <p:sldId id="431" r:id="rId20"/>
    <p:sldId id="432" r:id="rId21"/>
    <p:sldId id="434" r:id="rId22"/>
    <p:sldId id="438" r:id="rId23"/>
    <p:sldId id="435" r:id="rId24"/>
    <p:sldId id="437" r:id="rId25"/>
    <p:sldId id="339" r:id="rId26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phanie Farrell" initials="SHF" lastIdx="2" clrIdx="0"/>
  <p:cmAuthor id="1" name="Windows User" initials="WU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85" autoAdjust="0"/>
    <p:restoredTop sz="94737" autoAdjust="0"/>
  </p:normalViewPr>
  <p:slideViewPr>
    <p:cSldViewPr snapToObjects="1">
      <p:cViewPr>
        <p:scale>
          <a:sx n="104" d="100"/>
          <a:sy n="104" d="100"/>
        </p:scale>
        <p:origin x="-1716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5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56" d="100"/>
          <a:sy n="56" d="100"/>
        </p:scale>
        <p:origin x="-1806" y="-84"/>
      </p:cViewPr>
      <p:guideLst>
        <p:guide orient="horz" pos="2928"/>
        <p:guide pos="21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Relationship Id="rId9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3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F80EE3F-C5D5-497D-B449-9159533F8AD0}" type="datetimeFigureOut">
              <a:rPr lang="en-US" smtClean="0"/>
              <a:pPr/>
              <a:t>7/16/2012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8F15DC9-CEA4-46E9-9444-9E371C5540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5253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3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7315279-C611-45F5-8487-B9DAF6ED16B0}" type="datetimeFigureOut">
              <a:rPr lang="en-US"/>
              <a:pPr>
                <a:defRPr/>
              </a:pPr>
              <a:t>7/16/2012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B98C62-407F-42DF-94DD-274248A3A9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9660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98C62-407F-42DF-94DD-274248A3A96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82C8F-BFDC-4264-8A86-8C6663F57D1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98C62-407F-42DF-94DD-274248A3A96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15" descr="RU Logo S-B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74" y="6356350"/>
            <a:ext cx="905880" cy="45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8649BD-7D18-4E6F-ABEE-69CF63F49C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7EFF6-D044-4FF0-A24E-FE33AF45A9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7562A-0952-4942-9D3A-259ECCA669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9C54E-37F2-430A-9CE0-6845A67FE4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15" descr="RU Logo S-B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74" y="6356350"/>
            <a:ext cx="905880" cy="45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28F1C-4FE0-4976-B81A-EF08E63564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15" descr="RU Logo S-B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74" y="6356350"/>
            <a:ext cx="905880" cy="45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6C84C-7BA1-416E-827A-8B1310DF08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15" descr="RU Logo S-B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74" y="6356350"/>
            <a:ext cx="905880" cy="45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A7DFB-B913-48EA-8DFF-67E1E8D0C4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410C2-4431-42E8-8AD1-0DD80ACB93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83A93-CA71-4571-A439-5C2631FFBB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4D201-E635-4797-B2AD-F3B0522669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257B4-885F-4B8D-9A87-242E5F3123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16C39-DB48-446A-AF50-36A8D31552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C0869-28C1-4354-BE73-759EB14B9F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461CD-6F9B-4BC0-979C-B4F59ED30F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1890E-E831-408C-BB71-6401292C0C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1414B96-0898-4922-BFD9-C864629699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CAB7D74-33DA-4846-9FAC-C99E89592C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D28B12-A31C-4CAE-A237-DCA2479778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CC6419D-10AD-4D26-A253-884D5B2EFF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9C54E-37F2-430A-9CE0-6845A67FE4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15" descr="RU Logo S-B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74" y="6356350"/>
            <a:ext cx="905880" cy="45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28F1C-4FE0-4976-B81A-EF08E63564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15" descr="RU Logo S-B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74" y="6356350"/>
            <a:ext cx="905880" cy="45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6C84C-7BA1-416E-827A-8B1310DF08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15" descr="RU Logo S-B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74" y="6356350"/>
            <a:ext cx="905880" cy="45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287E3-C9CB-4096-9516-5398747FFA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A7DFB-B913-48EA-8DFF-67E1E8D0C4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410C2-4431-42E8-8AD1-0DD80ACB93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83A93-CA71-4571-A439-5C2631FFBB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4D201-E635-4797-B2AD-F3B0522669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257B4-885F-4B8D-9A87-242E5F3123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C0869-28C1-4354-BE73-759EB14B9F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461CD-6F9B-4BC0-979C-B4F59ED30F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1890E-E831-408C-BB71-6401292C0C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1414B96-0898-4922-BFD9-C864629699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CAB7D74-33DA-4846-9FAC-C99E89592C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48A09-5615-43C1-A84D-A9023627FD5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D28B12-A31C-4CAE-A237-DCA2479778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CC6419D-10AD-4D26-A253-884D5B2EFF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23998A-2AF4-4D2E-8656-28F2C868F3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12451-579E-4655-BE83-FDB8998575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6CC6F-FE33-4262-8C76-799C49FC4BA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146C45-1463-4F71-818C-C2E7CF552F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DC5B5-46C2-46AC-9A2E-BAD6B2FA86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8649BD-7D18-4E6F-ABEE-69CF63F49C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15" descr="RU Logo S-B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874" y="6356350"/>
            <a:ext cx="905880" cy="45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2F36C4-B1D7-4B8B-A6C1-A4E7490AE175}" type="slidenum">
              <a:rPr lang="en-US">
                <a:solidFill>
                  <a:srgbClr val="000000"/>
                </a:solidFill>
                <a:latin typeface="Arial" pitchFamily="34" charset="0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7" name="Picture 15" descr="RU Logo S-B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874" y="6356350"/>
            <a:ext cx="905880" cy="45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2F36C4-B1D7-4B8B-A6C1-A4E7490AE175}" type="slidenum">
              <a:rPr lang="en-US">
                <a:solidFill>
                  <a:srgbClr val="000000"/>
                </a:solidFill>
                <a:latin typeface="Arial" pitchFamily="34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7" name="Picture 15" descr="RU Logo S-B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874" y="6356350"/>
            <a:ext cx="905880" cy="45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armaceutical-technology.com/projects/ingelheim/index.html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wmf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harmahub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forsops.org/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wmf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istockphoto.com/file_thumbview_approve/338082/2/Drugs___pills.jpg&amp;imgrefurl=http://www.istockphoto.com/imageindex/338/0/338082/&amp;h=203&amp;w=270&amp;sz=10&amp;tbnid=_YZBDkmgNzkJ:&amp;tbnh=81&amp;tbnw=108&amp;hl=en&amp;start=1&amp;prev=/images?q=drugs+pills&amp;svnum=10&amp;hl=en&amp;lr=&amp;sa=G" TargetMode="External"/><Relationship Id="rId2" Type="http://schemas.openxmlformats.org/officeDocument/2006/relationships/hyperlink" Target="http://www.bm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229600" cy="2286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Workshop on Pharmaceutical Engineering for Undergraduate Engineering Education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28956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sz="2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sz="2600" dirty="0" smtClean="0">
                <a:solidFill>
                  <a:srgbClr val="3333CC"/>
                </a:solidFill>
              </a:rPr>
              <a:t>Stephanie Farrell, Zenaida Otero Gephardt, </a:t>
            </a:r>
          </a:p>
          <a:p>
            <a:pPr>
              <a:spcBef>
                <a:spcPts val="0"/>
              </a:spcBef>
              <a:defRPr/>
            </a:pPr>
            <a:r>
              <a:rPr lang="en-US" sz="2600" dirty="0" smtClean="0">
                <a:solidFill>
                  <a:srgbClr val="3333CC"/>
                </a:solidFill>
              </a:rPr>
              <a:t> Mariano J. Savelski, C. Stewart Slater, </a:t>
            </a:r>
          </a:p>
          <a:p>
            <a:pPr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Department of Chemical Engineering</a:t>
            </a:r>
          </a:p>
          <a:p>
            <a:pPr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Rowan University</a:t>
            </a:r>
          </a:p>
          <a:p>
            <a:pPr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Glassboro, New Jersey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27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295400" y="4996494"/>
            <a:ext cx="6534150" cy="92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600" i="1" dirty="0" smtClean="0">
                <a:solidFill>
                  <a:srgbClr val="C00000"/>
                </a:solidFill>
                <a:latin typeface="Arial" charset="0"/>
              </a:rPr>
              <a:t>Session </a:t>
            </a:r>
            <a:r>
              <a:rPr lang="en-US" sz="1600" i="1" dirty="0" smtClean="0">
                <a:solidFill>
                  <a:srgbClr val="C00000"/>
                </a:solidFill>
              </a:rPr>
              <a:t>1a</a:t>
            </a:r>
            <a:endParaRPr lang="en-US" sz="1600" i="1" dirty="0" smtClean="0">
              <a:solidFill>
                <a:srgbClr val="C00000"/>
              </a:solidFill>
              <a:latin typeface="Arial" charset="0"/>
            </a:endParaRPr>
          </a:p>
          <a:p>
            <a:pPr algn="ctr">
              <a:spcBef>
                <a:spcPct val="20000"/>
              </a:spcBef>
            </a:pPr>
            <a:r>
              <a:rPr lang="en-US" sz="1600" dirty="0" smtClean="0">
                <a:solidFill>
                  <a:srgbClr val="C00000"/>
                </a:solidFill>
                <a:latin typeface="Arial" charset="0"/>
              </a:rPr>
              <a:t>2012 ASEE Summer School for ChE Faculty</a:t>
            </a:r>
            <a:endParaRPr lang="en-US" sz="1600" dirty="0">
              <a:solidFill>
                <a:srgbClr val="C00000"/>
              </a:solidFill>
              <a:latin typeface="Arial" charset="0"/>
            </a:endParaRPr>
          </a:p>
          <a:p>
            <a:pPr algn="ctr">
              <a:spcBef>
                <a:spcPct val="20000"/>
              </a:spcBef>
            </a:pPr>
            <a:r>
              <a:rPr lang="en-US" sz="1600" dirty="0" smtClean="0">
                <a:solidFill>
                  <a:srgbClr val="C00000"/>
                </a:solidFill>
                <a:latin typeface="Arial" charset="0"/>
              </a:rPr>
              <a:t>Orono, ME    July 21-26, 2012</a:t>
            </a:r>
            <a:endParaRPr lang="en-US" sz="1600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7650" y="3853494"/>
            <a:ext cx="1047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2" cstate="print"/>
          <a:srcRect l="1163"/>
          <a:stretch>
            <a:fillRect/>
          </a:stretch>
        </p:blipFill>
        <p:spPr bwMode="auto">
          <a:xfrm>
            <a:off x="76200" y="2895600"/>
            <a:ext cx="8991600" cy="3729037"/>
          </a:xfrm>
          <a:prstGeom prst="rect">
            <a:avLst/>
          </a:prstGeom>
          <a:noFill/>
        </p:spPr>
      </p:pic>
      <p:sp>
        <p:nvSpPr>
          <p:cNvPr id="2201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Drug Development Timeline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0164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0386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9900"/>
              </a:buClr>
              <a:buSzPct val="115000"/>
            </a:pPr>
            <a:r>
              <a:rPr lang="en-US" sz="3000" dirty="0">
                <a:solidFill>
                  <a:srgbClr val="0000FF"/>
                </a:solidFill>
              </a:rPr>
              <a:t>7-11 years between development and manufacture – Regulatory steps (Phase I-III)</a:t>
            </a:r>
          </a:p>
          <a:p>
            <a:pPr>
              <a:lnSpc>
                <a:spcPct val="90000"/>
              </a:lnSpc>
              <a:buClr>
                <a:srgbClr val="FF9900"/>
              </a:buClr>
              <a:buSzPct val="115000"/>
            </a:pPr>
            <a:r>
              <a:rPr lang="en-US" sz="3000" dirty="0">
                <a:solidFill>
                  <a:srgbClr val="0000FF"/>
                </a:solidFill>
              </a:rPr>
              <a:t>10% success rate for new drug development</a:t>
            </a:r>
          </a:p>
          <a:p>
            <a:pPr>
              <a:lnSpc>
                <a:spcPct val="90000"/>
              </a:lnSpc>
              <a:buClr>
                <a:srgbClr val="FF9900"/>
              </a:buClr>
              <a:buSzPct val="115000"/>
            </a:pPr>
            <a:r>
              <a:rPr lang="en-US" sz="3000" dirty="0">
                <a:solidFill>
                  <a:srgbClr val="0000FF"/>
                </a:solidFill>
              </a:rPr>
              <a:t>Once process is approved by FDA, any changes are hard to implement</a:t>
            </a:r>
          </a:p>
          <a:p>
            <a:pPr>
              <a:lnSpc>
                <a:spcPct val="90000"/>
              </a:lnSpc>
              <a:buClr>
                <a:srgbClr val="FF9900"/>
              </a:buClr>
              <a:buSzPct val="115000"/>
            </a:pP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6442074"/>
            <a:ext cx="2133600" cy="365125"/>
          </a:xfrm>
        </p:spPr>
        <p:txBody>
          <a:bodyPr/>
          <a:lstStyle/>
          <a:p>
            <a:pPr>
              <a:defRPr/>
            </a:pPr>
            <a:fld id="{0A916C39-DB48-446A-AF50-36A8D31552D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6486137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</a:rPr>
              <a:t>ChEs</a:t>
            </a:r>
            <a:r>
              <a:rPr lang="en-US" sz="1400" dirty="0" smtClean="0">
                <a:solidFill>
                  <a:srgbClr val="000000"/>
                </a:solidFill>
              </a:rPr>
              <a:t> involved in R&amp;D/scale-up/manufacture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Drug Development Attrition Rate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16C39-DB48-446A-AF50-36A8D31552D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2" cstate="print"/>
          <a:srcRect l="16875" t="27344" r="14375" b="27344"/>
          <a:stretch>
            <a:fillRect/>
          </a:stretch>
        </p:blipFill>
        <p:spPr bwMode="auto">
          <a:xfrm>
            <a:off x="304800" y="1231392"/>
            <a:ext cx="852651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81200" y="6211669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Glasser and Pedersen, Pharmaceutical Bulk Drug Production, ERC Educational Modules, www.pharmaHUB.org/resources/286, 2009</a:t>
            </a:r>
          </a:p>
          <a:p>
            <a:r>
              <a:rPr lang="en-US" sz="1200" dirty="0" smtClean="0"/>
              <a:t>Original source: Merck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5727192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Takes &gt;$800 Mil to develop a new drug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Pharmaceutical Manufacture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2895600"/>
            <a:ext cx="1676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14400" y="2514600"/>
            <a:ext cx="762000" cy="3810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914400" y="3581400"/>
            <a:ext cx="762000" cy="4572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600200" y="30480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API Manufacture</a:t>
            </a: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1600" y="4875074"/>
            <a:ext cx="213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</a:rPr>
              <a:t>“Bulk” Pharmaceutical Production Steps –</a:t>
            </a:r>
          </a:p>
          <a:p>
            <a:pPr algn="ctr"/>
            <a:r>
              <a:rPr lang="en-US" dirty="0" smtClean="0">
                <a:latin typeface="Arial" pitchFamily="34" charset="0"/>
              </a:rPr>
              <a:t>Reaction and Purification Processes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91000" y="2895600"/>
            <a:ext cx="1676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14800" y="30480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Drug Formulation</a:t>
            </a: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53200" y="2895600"/>
            <a:ext cx="1676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77000" y="3049588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Drug Delivery</a:t>
            </a: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14800" y="4847272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</a:rPr>
              <a:t>Drug Manufacture Processes to Formulate API into Dosage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9812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Raw materials: Reactants, etc.</a:t>
            </a:r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4038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Solvents</a:t>
            </a:r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00800" y="4876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</a:rPr>
              <a:t>Drug Delivery into Body</a:t>
            </a:r>
            <a:endParaRPr lang="en-US" dirty="0">
              <a:latin typeface="Arial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2056606" y="2514600"/>
            <a:ext cx="76200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524000" y="17496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Energy</a:t>
            </a:r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2058194" y="3961606"/>
            <a:ext cx="762000" cy="1588"/>
          </a:xfrm>
          <a:prstGeom prst="straightConnector1">
            <a:avLst/>
          </a:prstGeom>
          <a:ln w="38100">
            <a:solidFill>
              <a:srgbClr val="CC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114800" y="43434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</a:rPr>
              <a:t>Waste</a:t>
            </a:r>
            <a:endParaRPr lang="en-US" sz="1400" dirty="0">
              <a:latin typeface="Arial" pitchFamily="34" charset="0"/>
            </a:endParaRPr>
          </a:p>
        </p:txBody>
      </p:sp>
      <p:cxnSp>
        <p:nvCxnSpPr>
          <p:cNvPr id="39" name="Straight Arrow Connector 38"/>
          <p:cNvCxnSpPr>
            <a:stCxn id="20" idx="3"/>
            <a:endCxn id="25" idx="1"/>
          </p:cNvCxnSpPr>
          <p:nvPr/>
        </p:nvCxnSpPr>
        <p:spPr>
          <a:xfrm>
            <a:off x="3429000" y="3217277"/>
            <a:ext cx="685800" cy="1588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819400" y="2895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API</a:t>
            </a:r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4648994" y="2513806"/>
            <a:ext cx="76200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038600" y="18288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Energy</a:t>
            </a:r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rot="5400000">
            <a:off x="4648994" y="3961606"/>
            <a:ext cx="762000" cy="1588"/>
          </a:xfrm>
          <a:prstGeom prst="straightConnector1">
            <a:avLst/>
          </a:prstGeom>
          <a:ln w="38100">
            <a:solidFill>
              <a:srgbClr val="CC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429000" y="2514600"/>
            <a:ext cx="762000" cy="3810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743200" y="22098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Excipients</a:t>
            </a:r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5867400" y="3276600"/>
            <a:ext cx="685800" cy="1588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638300" y="3238500"/>
            <a:ext cx="685800" cy="0"/>
          </a:xfrm>
          <a:prstGeom prst="line">
            <a:avLst/>
          </a:prstGeom>
          <a:ln w="25400">
            <a:solidFill>
              <a:schemeClr val="bg1">
                <a:lumMod val="65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1943100" y="3238500"/>
            <a:ext cx="685800" cy="0"/>
          </a:xfrm>
          <a:prstGeom prst="line">
            <a:avLst/>
          </a:prstGeom>
          <a:ln w="25400">
            <a:solidFill>
              <a:schemeClr val="bg1">
                <a:lumMod val="65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2247900" y="3238500"/>
            <a:ext cx="685800" cy="0"/>
          </a:xfrm>
          <a:prstGeom prst="line">
            <a:avLst/>
          </a:prstGeom>
          <a:ln w="25400">
            <a:solidFill>
              <a:schemeClr val="bg1">
                <a:lumMod val="65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2552700" y="3238500"/>
            <a:ext cx="685800" cy="0"/>
          </a:xfrm>
          <a:prstGeom prst="line">
            <a:avLst/>
          </a:prstGeom>
          <a:ln w="25400">
            <a:solidFill>
              <a:schemeClr val="bg1">
                <a:lumMod val="65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4152900" y="3238500"/>
            <a:ext cx="685800" cy="0"/>
          </a:xfrm>
          <a:prstGeom prst="line">
            <a:avLst/>
          </a:prstGeom>
          <a:ln w="25400">
            <a:solidFill>
              <a:schemeClr val="bg1">
                <a:lumMod val="65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4533900" y="3238500"/>
            <a:ext cx="685800" cy="0"/>
          </a:xfrm>
          <a:prstGeom prst="line">
            <a:avLst/>
          </a:prstGeom>
          <a:ln w="25400">
            <a:solidFill>
              <a:schemeClr val="bg1">
                <a:lumMod val="65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4914900" y="3238500"/>
            <a:ext cx="685800" cy="0"/>
          </a:xfrm>
          <a:prstGeom prst="line">
            <a:avLst/>
          </a:prstGeom>
          <a:ln w="25400">
            <a:solidFill>
              <a:schemeClr val="bg1">
                <a:lumMod val="65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5219700" y="3238500"/>
            <a:ext cx="685800" cy="0"/>
          </a:xfrm>
          <a:prstGeom prst="line">
            <a:avLst/>
          </a:prstGeom>
          <a:ln w="25400">
            <a:solidFill>
              <a:schemeClr val="bg1">
                <a:lumMod val="65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524000" y="43434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Waste</a:t>
            </a:r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8F1C-4FE0-4976-B81A-EF08E6356455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12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API Manufacture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6096000" cy="4525963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9900"/>
              </a:buClr>
              <a:buSzPct val="115000"/>
            </a:pPr>
            <a:r>
              <a:rPr lang="en-US" sz="3000" dirty="0" smtClean="0">
                <a:solidFill>
                  <a:srgbClr val="0000FF"/>
                </a:solidFill>
              </a:rPr>
              <a:t>Natural product isolation</a:t>
            </a:r>
          </a:p>
          <a:p>
            <a:pPr>
              <a:lnSpc>
                <a:spcPct val="90000"/>
              </a:lnSpc>
              <a:buClr>
                <a:srgbClr val="FF9900"/>
              </a:buClr>
              <a:buSzPct val="115000"/>
            </a:pPr>
            <a:r>
              <a:rPr lang="en-US" sz="3000" dirty="0" smtClean="0">
                <a:solidFill>
                  <a:srgbClr val="0000FF"/>
                </a:solidFill>
              </a:rPr>
              <a:t>Biotechnology / biochemical synthesis (“large” molecule API)</a:t>
            </a:r>
          </a:p>
          <a:p>
            <a:pPr>
              <a:lnSpc>
                <a:spcPct val="90000"/>
              </a:lnSpc>
              <a:buClr>
                <a:srgbClr val="FF9900"/>
              </a:buClr>
              <a:buSzPct val="115000"/>
            </a:pPr>
            <a:r>
              <a:rPr lang="en-US" sz="3000" dirty="0" smtClean="0">
                <a:solidFill>
                  <a:srgbClr val="0000FF"/>
                </a:solidFill>
              </a:rPr>
              <a:t>Organic synthesis (“small” molecule API)</a:t>
            </a:r>
          </a:p>
          <a:p>
            <a:pPr>
              <a:lnSpc>
                <a:spcPct val="90000"/>
              </a:lnSpc>
              <a:buClr>
                <a:srgbClr val="FF9900"/>
              </a:buClr>
              <a:buSzPct val="115000"/>
            </a:pPr>
            <a:endParaRPr lang="en-US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Clr>
                <a:srgbClr val="FF9900"/>
              </a:buClr>
              <a:buSzPct val="115000"/>
              <a:buNone/>
            </a:pPr>
            <a:r>
              <a:rPr lang="en-US" sz="3000" dirty="0" smtClean="0">
                <a:solidFill>
                  <a:srgbClr val="0000FF"/>
                </a:solidFill>
              </a:rPr>
              <a:t>Terminology</a:t>
            </a:r>
          </a:p>
          <a:p>
            <a:pPr>
              <a:lnSpc>
                <a:spcPct val="90000"/>
              </a:lnSpc>
              <a:buClr>
                <a:srgbClr val="FF9900"/>
              </a:buClr>
              <a:buSzPct val="115000"/>
            </a:pPr>
            <a:r>
              <a:rPr lang="en-US" sz="2800" dirty="0" smtClean="0">
                <a:solidFill>
                  <a:srgbClr val="0000FF"/>
                </a:solidFill>
              </a:rPr>
              <a:t>Transformation = Reaction step</a:t>
            </a:r>
          </a:p>
          <a:p>
            <a:pPr>
              <a:lnSpc>
                <a:spcPct val="90000"/>
              </a:lnSpc>
              <a:buClr>
                <a:srgbClr val="FF9900"/>
              </a:buClr>
              <a:buSzPct val="115000"/>
            </a:pPr>
            <a:r>
              <a:rPr lang="en-US" sz="2800" dirty="0" smtClean="0">
                <a:solidFill>
                  <a:srgbClr val="0000FF"/>
                </a:solidFill>
              </a:rPr>
              <a:t>Isolation = Separation or Purification step</a:t>
            </a:r>
          </a:p>
          <a:p>
            <a:endParaRPr lang="en-US" dirty="0"/>
          </a:p>
        </p:txBody>
      </p:sp>
      <p:pic>
        <p:nvPicPr>
          <p:cNvPr id="5" name="Picture 2" descr="Fermentor"/>
          <p:cNvPicPr>
            <a:picLocks noChangeAspect="1" noChangeArrowheads="1"/>
          </p:cNvPicPr>
          <p:nvPr/>
        </p:nvPicPr>
        <p:blipFill>
          <a:blip r:embed="rId2" cstate="print"/>
          <a:srcRect l="8000" r="14000"/>
          <a:stretch>
            <a:fillRect/>
          </a:stretch>
        </p:blipFill>
        <p:spPr bwMode="auto">
          <a:xfrm>
            <a:off x="5943600" y="4659377"/>
            <a:ext cx="2362200" cy="2112962"/>
          </a:xfrm>
          <a:prstGeom prst="rect">
            <a:avLst/>
          </a:prstGeom>
          <a:noFill/>
        </p:spPr>
      </p:pic>
      <p:pic>
        <p:nvPicPr>
          <p:cNvPr id="6" name="Picture 12" descr="Interior of the Boehringer Ingelheim plant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r="23685"/>
          <a:stretch>
            <a:fillRect/>
          </a:stretch>
        </p:blipFill>
        <p:spPr bwMode="auto">
          <a:xfrm>
            <a:off x="6477000" y="2133600"/>
            <a:ext cx="2667000" cy="22733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8F1C-4FE0-4976-B81A-EF08E6356455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13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API Manufacture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buClr>
                <a:srgbClr val="FF9900"/>
              </a:buClr>
            </a:pPr>
            <a:r>
              <a:rPr lang="en-US" sz="3000" dirty="0" smtClean="0">
                <a:solidFill>
                  <a:srgbClr val="0000FF"/>
                </a:solidFill>
              </a:rPr>
              <a:t>Drugs manufactured in a batch process</a:t>
            </a:r>
          </a:p>
          <a:p>
            <a:pPr>
              <a:buClr>
                <a:srgbClr val="FF9900"/>
              </a:buClr>
            </a:pPr>
            <a:r>
              <a:rPr lang="en-US" sz="3000" dirty="0" smtClean="0">
                <a:solidFill>
                  <a:srgbClr val="0000FF"/>
                </a:solidFill>
              </a:rPr>
              <a:t>Typical range of amounts produced depends on the drug potency and sales projections</a:t>
            </a:r>
          </a:p>
          <a:p>
            <a:pPr>
              <a:buClr>
                <a:srgbClr val="FF9900"/>
              </a:buClr>
            </a:pPr>
            <a:r>
              <a:rPr lang="en-US" sz="3000" dirty="0" smtClean="0">
                <a:solidFill>
                  <a:srgbClr val="0000FF"/>
                </a:solidFill>
              </a:rPr>
              <a:t>Widely prescribed drugs &gt;100’s MT/</a:t>
            </a:r>
            <a:r>
              <a:rPr lang="en-US" sz="3000" dirty="0" err="1" smtClean="0">
                <a:solidFill>
                  <a:srgbClr val="0000FF"/>
                </a:solidFill>
              </a:rPr>
              <a:t>yr</a:t>
            </a:r>
            <a:r>
              <a:rPr lang="en-US" sz="3000" dirty="0" smtClean="0">
                <a:solidFill>
                  <a:srgbClr val="0000FF"/>
                </a:solidFill>
              </a:rPr>
              <a:t>*</a:t>
            </a:r>
          </a:p>
          <a:p>
            <a:pPr>
              <a:buClr>
                <a:srgbClr val="FF9900"/>
              </a:buClr>
            </a:pPr>
            <a:r>
              <a:rPr lang="en-US" sz="3000" dirty="0" smtClean="0">
                <a:solidFill>
                  <a:srgbClr val="0000FF"/>
                </a:solidFill>
              </a:rPr>
              <a:t>The batch processing steps will be repeated over and over again (“campaigns”) to produce the amount of API needed for annual drug production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435608" y="6245225"/>
            <a:ext cx="647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+mn-lt"/>
              </a:rPr>
              <a:t>*1 metric ton (MT) = 1,000 kg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8F1C-4FE0-4976-B81A-EF08E6356455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14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1371600" y="5257800"/>
            <a:ext cx="60917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</a:t>
            </a:r>
            <a:r>
              <a:rPr lang="en-US" sz="1600" dirty="0" smtClean="0"/>
              <a:t>  =  Solvent </a:t>
            </a:r>
            <a:r>
              <a:rPr lang="en-US" sz="1600" dirty="0"/>
              <a:t>– </a:t>
            </a:r>
            <a:r>
              <a:rPr lang="en-US" sz="1600" b="1" i="1" dirty="0"/>
              <a:t>vary in number and complexity for each step</a:t>
            </a:r>
          </a:p>
          <a:p>
            <a:r>
              <a:rPr lang="en-US" sz="1600" dirty="0">
                <a:solidFill>
                  <a:srgbClr val="0000FF"/>
                </a:solidFill>
              </a:rPr>
              <a:t>R</a:t>
            </a:r>
            <a:r>
              <a:rPr lang="en-US" sz="1600" dirty="0"/>
              <a:t> </a:t>
            </a:r>
            <a:r>
              <a:rPr lang="en-US" sz="1600" dirty="0" smtClean="0"/>
              <a:t> =  Reactant </a:t>
            </a:r>
            <a:r>
              <a:rPr lang="en-US" sz="1600" dirty="0"/>
              <a:t>– </a:t>
            </a:r>
            <a:r>
              <a:rPr lang="en-US" sz="1600" b="1" i="1" dirty="0"/>
              <a:t>vary in number and complexity for each step</a:t>
            </a:r>
          </a:p>
          <a:p>
            <a:r>
              <a:rPr lang="en-US" sz="1600" dirty="0">
                <a:solidFill>
                  <a:srgbClr val="006600"/>
                </a:solidFill>
              </a:rPr>
              <a:t>I</a:t>
            </a:r>
            <a:r>
              <a:rPr lang="en-US" sz="1600" dirty="0"/>
              <a:t> </a:t>
            </a:r>
            <a:r>
              <a:rPr lang="en-US" sz="1600" dirty="0" smtClean="0"/>
              <a:t>   =  Intermediate</a:t>
            </a:r>
            <a:endParaRPr lang="en-US" sz="1600" dirty="0"/>
          </a:p>
          <a:p>
            <a:r>
              <a:rPr lang="en-US" sz="1600" dirty="0">
                <a:solidFill>
                  <a:srgbClr val="0000FF"/>
                </a:solidFill>
              </a:rPr>
              <a:t>API</a:t>
            </a:r>
            <a:r>
              <a:rPr lang="en-US" sz="1600" dirty="0"/>
              <a:t> = Active Pharmaceutical Ingredient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Typical Drug Synthesis – “Campaigns”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12451-579E-4655-BE83-FDB89985756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18116" name="Text Box 4"/>
          <p:cNvSpPr txBox="1">
            <a:spLocks noChangeArrowheads="1"/>
          </p:cNvSpPr>
          <p:nvPr/>
        </p:nvSpPr>
        <p:spPr bwMode="auto">
          <a:xfrm>
            <a:off x="762000" y="990600"/>
            <a:ext cx="801687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9900"/>
              </a:buClr>
              <a:buSzPct val="115000"/>
              <a:buFontTx/>
              <a:buChar char="•"/>
            </a:pPr>
            <a:r>
              <a:rPr lang="en-US" sz="2200" dirty="0">
                <a:solidFill>
                  <a:srgbClr val="0000FF"/>
                </a:solidFill>
              </a:rPr>
              <a:t> Multi-step synthesis, transformations – </a:t>
            </a:r>
            <a:r>
              <a:rPr lang="en-US" sz="2000" i="1" dirty="0">
                <a:solidFill>
                  <a:srgbClr val="0000FF"/>
                </a:solidFill>
              </a:rPr>
              <a:t>Intermediate compounds</a:t>
            </a:r>
          </a:p>
          <a:p>
            <a:pPr>
              <a:buClr>
                <a:srgbClr val="FF9900"/>
              </a:buClr>
              <a:buSzPct val="115000"/>
              <a:buFontTx/>
              <a:buChar char="•"/>
            </a:pPr>
            <a:r>
              <a:rPr lang="en-US" sz="2200" dirty="0">
                <a:solidFill>
                  <a:srgbClr val="0000FF"/>
                </a:solidFill>
              </a:rPr>
              <a:t> Isolations (purification)</a:t>
            </a:r>
          </a:p>
          <a:p>
            <a:pPr>
              <a:buClr>
                <a:srgbClr val="FFCC66"/>
              </a:buClr>
              <a:buSzPct val="115000"/>
              <a:buFontTx/>
              <a:buChar char="•"/>
            </a:pPr>
            <a:endParaRPr lang="en-US" sz="2200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2100" y="1962150"/>
            <a:ext cx="8543925" cy="3295650"/>
            <a:chOff x="184" y="1302"/>
            <a:chExt cx="5382" cy="2076"/>
          </a:xfrm>
        </p:grpSpPr>
        <p:graphicFrame>
          <p:nvGraphicFramePr>
            <p:cNvPr id="218118" name="Object 6"/>
            <p:cNvGraphicFramePr>
              <a:graphicFrameLocks noChangeAspect="1"/>
            </p:cNvGraphicFramePr>
            <p:nvPr/>
          </p:nvGraphicFramePr>
          <p:xfrm>
            <a:off x="478" y="1938"/>
            <a:ext cx="473" cy="708"/>
          </p:xfrm>
          <a:graphic>
            <a:graphicData uri="http://schemas.openxmlformats.org/presentationml/2006/ole">
              <p:oleObj spid="_x0000_s87240" name="Visio" r:id="rId3" imgW="841356" imgH="1179271" progId="Visio.Drawing.11">
                <p:embed/>
              </p:oleObj>
            </a:graphicData>
          </a:graphic>
        </p:graphicFrame>
        <p:graphicFrame>
          <p:nvGraphicFramePr>
            <p:cNvPr id="218119" name="Object 7"/>
            <p:cNvGraphicFramePr>
              <a:graphicFrameLocks noChangeAspect="1"/>
            </p:cNvGraphicFramePr>
            <p:nvPr/>
          </p:nvGraphicFramePr>
          <p:xfrm>
            <a:off x="1150" y="1969"/>
            <a:ext cx="487" cy="785"/>
          </p:xfrm>
          <a:graphic>
            <a:graphicData uri="http://schemas.openxmlformats.org/presentationml/2006/ole">
              <p:oleObj spid="_x0000_s87241" name="Visio" r:id="rId4" imgW="773116" imgH="1245751" progId="Visio.Drawing.11">
                <p:embed/>
              </p:oleObj>
            </a:graphicData>
          </a:graphic>
        </p:graphicFrame>
        <p:graphicFrame>
          <p:nvGraphicFramePr>
            <p:cNvPr id="218120" name="Object 8"/>
            <p:cNvGraphicFramePr>
              <a:graphicFrameLocks noChangeAspect="1"/>
            </p:cNvGraphicFramePr>
            <p:nvPr/>
          </p:nvGraphicFramePr>
          <p:xfrm>
            <a:off x="1870" y="2086"/>
            <a:ext cx="480" cy="524"/>
          </p:xfrm>
          <a:graphic>
            <a:graphicData uri="http://schemas.openxmlformats.org/presentationml/2006/ole">
              <p:oleObj spid="_x0000_s87242" name="Visio" r:id="rId5" imgW="841356" imgH="747370" progId="Visio.Drawing.11">
                <p:embed/>
              </p:oleObj>
            </a:graphicData>
          </a:graphic>
        </p:graphicFrame>
        <p:graphicFrame>
          <p:nvGraphicFramePr>
            <p:cNvPr id="218121" name="Object 9"/>
            <p:cNvGraphicFramePr>
              <a:graphicFrameLocks noChangeAspect="1"/>
            </p:cNvGraphicFramePr>
            <p:nvPr/>
          </p:nvGraphicFramePr>
          <p:xfrm>
            <a:off x="3262" y="1986"/>
            <a:ext cx="555" cy="708"/>
          </p:xfrm>
          <a:graphic>
            <a:graphicData uri="http://schemas.openxmlformats.org/presentationml/2006/ole">
              <p:oleObj spid="_x0000_s87243" name="Visio" r:id="rId6" imgW="1014984" imgH="1179271" progId="Visio.Drawing.11">
                <p:embed/>
              </p:oleObj>
            </a:graphicData>
          </a:graphic>
        </p:graphicFrame>
        <p:sp>
          <p:nvSpPr>
            <p:cNvPr id="218122" name="Text Box 10"/>
            <p:cNvSpPr txBox="1">
              <a:spLocks noChangeArrowheads="1"/>
            </p:cNvSpPr>
            <p:nvPr/>
          </p:nvSpPr>
          <p:spPr bwMode="auto">
            <a:xfrm>
              <a:off x="184" y="1999"/>
              <a:ext cx="3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0000FF"/>
                  </a:solidFill>
                </a:rPr>
                <a:t>R-1</a:t>
              </a:r>
            </a:p>
          </p:txBody>
        </p:sp>
        <p:sp>
          <p:nvSpPr>
            <p:cNvPr id="218123" name="Line 11"/>
            <p:cNvSpPr>
              <a:spLocks noChangeShapeType="1"/>
            </p:cNvSpPr>
            <p:nvPr/>
          </p:nvSpPr>
          <p:spPr bwMode="auto">
            <a:xfrm>
              <a:off x="862" y="222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124" name="Line 12"/>
            <p:cNvSpPr>
              <a:spLocks noChangeShapeType="1"/>
            </p:cNvSpPr>
            <p:nvPr/>
          </p:nvSpPr>
          <p:spPr bwMode="auto">
            <a:xfrm>
              <a:off x="2825" y="149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125" name="Line 13"/>
            <p:cNvSpPr>
              <a:spLocks noChangeShapeType="1"/>
            </p:cNvSpPr>
            <p:nvPr/>
          </p:nvSpPr>
          <p:spPr bwMode="auto">
            <a:xfrm>
              <a:off x="2974" y="222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126" name="Line 14"/>
            <p:cNvSpPr>
              <a:spLocks noChangeShapeType="1"/>
            </p:cNvSpPr>
            <p:nvPr/>
          </p:nvSpPr>
          <p:spPr bwMode="auto">
            <a:xfrm>
              <a:off x="2114" y="155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127" name="Line 15"/>
            <p:cNvSpPr>
              <a:spLocks noChangeShapeType="1"/>
            </p:cNvSpPr>
            <p:nvPr/>
          </p:nvSpPr>
          <p:spPr bwMode="auto">
            <a:xfrm>
              <a:off x="2110" y="2610"/>
              <a:ext cx="4" cy="4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128" name="Line 16"/>
            <p:cNvSpPr>
              <a:spLocks noChangeShapeType="1"/>
            </p:cNvSpPr>
            <p:nvPr/>
          </p:nvSpPr>
          <p:spPr bwMode="auto">
            <a:xfrm>
              <a:off x="1390" y="155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129" name="Line 17"/>
            <p:cNvSpPr>
              <a:spLocks noChangeShapeType="1"/>
            </p:cNvSpPr>
            <p:nvPr/>
          </p:nvSpPr>
          <p:spPr bwMode="auto">
            <a:xfrm>
              <a:off x="1534" y="2235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130" name="Line 18"/>
            <p:cNvSpPr>
              <a:spLocks noChangeShapeType="1"/>
            </p:cNvSpPr>
            <p:nvPr/>
          </p:nvSpPr>
          <p:spPr bwMode="auto">
            <a:xfrm>
              <a:off x="3646" y="222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5134" y="2082"/>
              <a:ext cx="432" cy="285"/>
              <a:chOff x="4752" y="1536"/>
              <a:chExt cx="432" cy="285"/>
            </a:xfrm>
          </p:grpSpPr>
          <p:graphicFrame>
            <p:nvGraphicFramePr>
              <p:cNvPr id="218132" name="Object 20"/>
              <p:cNvGraphicFramePr>
                <a:graphicFrameLocks noChangeAspect="1"/>
              </p:cNvGraphicFramePr>
              <p:nvPr/>
            </p:nvGraphicFramePr>
            <p:xfrm>
              <a:off x="4752" y="1536"/>
              <a:ext cx="432" cy="285"/>
            </p:xfrm>
            <a:graphic>
              <a:graphicData uri="http://schemas.openxmlformats.org/presentationml/2006/ole">
                <p:oleObj spid="_x0000_s87244" name="Visio" r:id="rId7" imgW="973639" imgH="721766" progId="Visio.Drawing.11">
                  <p:embed/>
                </p:oleObj>
              </a:graphicData>
            </a:graphic>
          </p:graphicFrame>
          <p:sp>
            <p:nvSpPr>
              <p:cNvPr id="218133" name="Text Box 21"/>
              <p:cNvSpPr txBox="1">
                <a:spLocks noChangeArrowheads="1"/>
              </p:cNvSpPr>
              <p:nvPr/>
            </p:nvSpPr>
            <p:spPr bwMode="auto">
              <a:xfrm>
                <a:off x="4800" y="1545"/>
                <a:ext cx="34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API</a:t>
                </a:r>
              </a:p>
            </p:txBody>
          </p:sp>
        </p:grpSp>
        <p:sp>
          <p:nvSpPr>
            <p:cNvPr id="218134" name="Line 22"/>
            <p:cNvSpPr>
              <a:spLocks noChangeShapeType="1"/>
            </p:cNvSpPr>
            <p:nvPr/>
          </p:nvSpPr>
          <p:spPr bwMode="auto">
            <a:xfrm>
              <a:off x="3529" y="150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graphicFrame>
          <p:nvGraphicFramePr>
            <p:cNvPr id="218135" name="Object 23"/>
            <p:cNvGraphicFramePr>
              <a:graphicFrameLocks noChangeAspect="1"/>
            </p:cNvGraphicFramePr>
            <p:nvPr/>
          </p:nvGraphicFramePr>
          <p:xfrm>
            <a:off x="3454" y="3046"/>
            <a:ext cx="224" cy="332"/>
          </p:xfrm>
          <a:graphic>
            <a:graphicData uri="http://schemas.openxmlformats.org/presentationml/2006/ole">
              <p:oleObj spid="_x0000_s87245" name="Visio" r:id="rId8" imgW="355720" imgH="526965" progId="Visio.Drawing.11">
                <p:embed/>
              </p:oleObj>
            </a:graphicData>
          </a:graphic>
        </p:graphicFrame>
        <p:graphicFrame>
          <p:nvGraphicFramePr>
            <p:cNvPr id="218136" name="Object 24"/>
            <p:cNvGraphicFramePr>
              <a:graphicFrameLocks noChangeAspect="1"/>
            </p:cNvGraphicFramePr>
            <p:nvPr/>
          </p:nvGraphicFramePr>
          <p:xfrm>
            <a:off x="2026" y="3046"/>
            <a:ext cx="224" cy="332"/>
          </p:xfrm>
          <a:graphic>
            <a:graphicData uri="http://schemas.openxmlformats.org/presentationml/2006/ole">
              <p:oleObj spid="_x0000_s87246" name="Visio" r:id="rId9" imgW="355720" imgH="526965" progId="Visio.Drawing.11">
                <p:embed/>
              </p:oleObj>
            </a:graphicData>
          </a:graphic>
        </p:graphicFrame>
        <p:sp>
          <p:nvSpPr>
            <p:cNvPr id="218137" name="Text Box 25"/>
            <p:cNvSpPr txBox="1">
              <a:spLocks noChangeArrowheads="1"/>
            </p:cNvSpPr>
            <p:nvPr/>
          </p:nvSpPr>
          <p:spPr bwMode="auto">
            <a:xfrm>
              <a:off x="902" y="2009"/>
              <a:ext cx="2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6600"/>
                  </a:solidFill>
                </a:rPr>
                <a:t>I-1</a:t>
              </a:r>
            </a:p>
          </p:txBody>
        </p:sp>
        <p:sp>
          <p:nvSpPr>
            <p:cNvPr id="218138" name="Text Box 26"/>
            <p:cNvSpPr txBox="1">
              <a:spLocks noChangeArrowheads="1"/>
            </p:cNvSpPr>
            <p:nvPr/>
          </p:nvSpPr>
          <p:spPr bwMode="auto">
            <a:xfrm>
              <a:off x="1630" y="2043"/>
              <a:ext cx="2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6600"/>
                  </a:solidFill>
                </a:rPr>
                <a:t>I-1</a:t>
              </a:r>
            </a:p>
          </p:txBody>
        </p:sp>
        <p:graphicFrame>
          <p:nvGraphicFramePr>
            <p:cNvPr id="218139" name="Object 27"/>
            <p:cNvGraphicFramePr>
              <a:graphicFrameLocks noChangeAspect="1"/>
            </p:cNvGraphicFramePr>
            <p:nvPr/>
          </p:nvGraphicFramePr>
          <p:xfrm>
            <a:off x="3886" y="1969"/>
            <a:ext cx="487" cy="785"/>
          </p:xfrm>
          <a:graphic>
            <a:graphicData uri="http://schemas.openxmlformats.org/presentationml/2006/ole">
              <p:oleObj spid="_x0000_s87247" name="Visio" r:id="rId10" imgW="773116" imgH="1245751" progId="Visio.Drawing.11">
                <p:embed/>
              </p:oleObj>
            </a:graphicData>
          </a:graphic>
        </p:graphicFrame>
        <p:sp>
          <p:nvSpPr>
            <p:cNvPr id="218140" name="Line 28"/>
            <p:cNvSpPr>
              <a:spLocks noChangeShapeType="1"/>
            </p:cNvSpPr>
            <p:nvPr/>
          </p:nvSpPr>
          <p:spPr bwMode="auto">
            <a:xfrm>
              <a:off x="4133" y="1537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141" name="Line 29"/>
            <p:cNvSpPr>
              <a:spLocks noChangeShapeType="1"/>
            </p:cNvSpPr>
            <p:nvPr/>
          </p:nvSpPr>
          <p:spPr bwMode="auto">
            <a:xfrm>
              <a:off x="4270" y="222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142" name="Text Box 30"/>
            <p:cNvSpPr txBox="1">
              <a:spLocks noChangeArrowheads="1"/>
            </p:cNvSpPr>
            <p:nvPr/>
          </p:nvSpPr>
          <p:spPr bwMode="auto">
            <a:xfrm>
              <a:off x="3721" y="2034"/>
              <a:ext cx="2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6600"/>
                  </a:solidFill>
                </a:rPr>
                <a:t>I-5</a:t>
              </a:r>
            </a:p>
          </p:txBody>
        </p:sp>
        <p:sp>
          <p:nvSpPr>
            <p:cNvPr id="218143" name="Text Box 31"/>
            <p:cNvSpPr txBox="1">
              <a:spLocks noChangeArrowheads="1"/>
            </p:cNvSpPr>
            <p:nvPr/>
          </p:nvSpPr>
          <p:spPr bwMode="auto">
            <a:xfrm>
              <a:off x="3026" y="2034"/>
              <a:ext cx="2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6600"/>
                  </a:solidFill>
                </a:rPr>
                <a:t>I-5</a:t>
              </a:r>
            </a:p>
          </p:txBody>
        </p:sp>
        <p:sp>
          <p:nvSpPr>
            <p:cNvPr id="218144" name="Text Box 32"/>
            <p:cNvSpPr txBox="1">
              <a:spLocks noChangeArrowheads="1"/>
            </p:cNvSpPr>
            <p:nvPr/>
          </p:nvSpPr>
          <p:spPr bwMode="auto">
            <a:xfrm>
              <a:off x="3989" y="1314"/>
              <a:ext cx="4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S-16</a:t>
              </a:r>
            </a:p>
          </p:txBody>
        </p:sp>
        <p:sp>
          <p:nvSpPr>
            <p:cNvPr id="218145" name="Text Box 33"/>
            <p:cNvSpPr txBox="1">
              <a:spLocks noChangeArrowheads="1"/>
            </p:cNvSpPr>
            <p:nvPr/>
          </p:nvSpPr>
          <p:spPr bwMode="auto">
            <a:xfrm>
              <a:off x="2681" y="1302"/>
              <a:ext cx="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R-5</a:t>
              </a:r>
            </a:p>
          </p:txBody>
        </p:sp>
        <p:sp>
          <p:nvSpPr>
            <p:cNvPr id="218146" name="Text Box 34"/>
            <p:cNvSpPr txBox="1">
              <a:spLocks noChangeArrowheads="1"/>
            </p:cNvSpPr>
            <p:nvPr/>
          </p:nvSpPr>
          <p:spPr bwMode="auto">
            <a:xfrm>
              <a:off x="3385" y="1314"/>
              <a:ext cx="4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S-15</a:t>
              </a:r>
            </a:p>
          </p:txBody>
        </p:sp>
        <p:sp>
          <p:nvSpPr>
            <p:cNvPr id="218147" name="Text Box 35"/>
            <p:cNvSpPr txBox="1">
              <a:spLocks noChangeArrowheads="1"/>
            </p:cNvSpPr>
            <p:nvPr/>
          </p:nvSpPr>
          <p:spPr bwMode="auto">
            <a:xfrm>
              <a:off x="1978" y="1366"/>
              <a:ext cx="3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S-2</a:t>
              </a:r>
            </a:p>
          </p:txBody>
        </p:sp>
        <p:sp>
          <p:nvSpPr>
            <p:cNvPr id="218148" name="Text Box 36"/>
            <p:cNvSpPr txBox="1">
              <a:spLocks noChangeArrowheads="1"/>
            </p:cNvSpPr>
            <p:nvPr/>
          </p:nvSpPr>
          <p:spPr bwMode="auto">
            <a:xfrm>
              <a:off x="1246" y="1362"/>
              <a:ext cx="3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S-1</a:t>
              </a:r>
            </a:p>
          </p:txBody>
        </p:sp>
        <p:graphicFrame>
          <p:nvGraphicFramePr>
            <p:cNvPr id="218149" name="Object 37"/>
            <p:cNvGraphicFramePr>
              <a:graphicFrameLocks noChangeAspect="1"/>
            </p:cNvGraphicFramePr>
            <p:nvPr/>
          </p:nvGraphicFramePr>
          <p:xfrm>
            <a:off x="4654" y="2086"/>
            <a:ext cx="296" cy="436"/>
          </p:xfrm>
          <a:graphic>
            <a:graphicData uri="http://schemas.openxmlformats.org/presentationml/2006/ole">
              <p:oleObj spid="_x0000_s87248" name="Visio" r:id="rId11" imgW="469607" imgH="691964" progId="Visio.Drawing.11">
                <p:embed/>
              </p:oleObj>
            </a:graphicData>
          </a:graphic>
        </p:graphicFrame>
        <p:sp>
          <p:nvSpPr>
            <p:cNvPr id="218150" name="Line 38"/>
            <p:cNvSpPr>
              <a:spLocks noChangeShapeType="1"/>
            </p:cNvSpPr>
            <p:nvPr/>
          </p:nvSpPr>
          <p:spPr bwMode="auto">
            <a:xfrm>
              <a:off x="4798" y="155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151" name="Line 39"/>
            <p:cNvSpPr>
              <a:spLocks noChangeShapeType="1"/>
            </p:cNvSpPr>
            <p:nvPr/>
          </p:nvSpPr>
          <p:spPr bwMode="auto">
            <a:xfrm>
              <a:off x="4798" y="251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graphicFrame>
          <p:nvGraphicFramePr>
            <p:cNvPr id="218152" name="Object 40"/>
            <p:cNvGraphicFramePr>
              <a:graphicFrameLocks noChangeAspect="1"/>
            </p:cNvGraphicFramePr>
            <p:nvPr/>
          </p:nvGraphicFramePr>
          <p:xfrm>
            <a:off x="4710" y="3046"/>
            <a:ext cx="224" cy="332"/>
          </p:xfrm>
          <a:graphic>
            <a:graphicData uri="http://schemas.openxmlformats.org/presentationml/2006/ole">
              <p:oleObj spid="_x0000_s87249" name="Visio" r:id="rId12" imgW="355720" imgH="526965" progId="Visio.Drawing.11">
                <p:embed/>
              </p:oleObj>
            </a:graphicData>
          </a:graphic>
        </p:graphicFrame>
        <p:sp>
          <p:nvSpPr>
            <p:cNvPr id="218153" name="Text Box 41"/>
            <p:cNvSpPr txBox="1">
              <a:spLocks noChangeArrowheads="1"/>
            </p:cNvSpPr>
            <p:nvPr/>
          </p:nvSpPr>
          <p:spPr bwMode="auto">
            <a:xfrm>
              <a:off x="4662" y="1366"/>
              <a:ext cx="4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S-17</a:t>
              </a:r>
            </a:p>
          </p:txBody>
        </p:sp>
        <p:sp>
          <p:nvSpPr>
            <p:cNvPr id="218154" name="Text Box 42"/>
            <p:cNvSpPr txBox="1">
              <a:spLocks noChangeArrowheads="1"/>
            </p:cNvSpPr>
            <p:nvPr/>
          </p:nvSpPr>
          <p:spPr bwMode="auto">
            <a:xfrm>
              <a:off x="4368" y="1995"/>
              <a:ext cx="2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6600"/>
                  </a:solidFill>
                </a:rPr>
                <a:t>I-5</a:t>
              </a:r>
            </a:p>
          </p:txBody>
        </p:sp>
        <p:sp>
          <p:nvSpPr>
            <p:cNvPr id="218155" name="Line 43"/>
            <p:cNvSpPr>
              <a:spLocks noChangeShapeType="1"/>
            </p:cNvSpPr>
            <p:nvPr/>
          </p:nvSpPr>
          <p:spPr bwMode="auto">
            <a:xfrm>
              <a:off x="4940" y="222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graphicFrame>
          <p:nvGraphicFramePr>
            <p:cNvPr id="218156" name="Object 44"/>
            <p:cNvGraphicFramePr>
              <a:graphicFrameLocks noChangeAspect="1"/>
            </p:cNvGraphicFramePr>
            <p:nvPr/>
          </p:nvGraphicFramePr>
          <p:xfrm>
            <a:off x="2599" y="1950"/>
            <a:ext cx="471" cy="708"/>
          </p:xfrm>
          <a:graphic>
            <a:graphicData uri="http://schemas.openxmlformats.org/presentationml/2006/ole">
              <p:oleObj spid="_x0000_s87250" name="Visio" r:id="rId13" imgW="841356" imgH="1179271" progId="Visio.Drawing.11">
                <p:embed/>
              </p:oleObj>
            </a:graphicData>
          </a:graphic>
        </p:graphicFrame>
        <p:sp>
          <p:nvSpPr>
            <p:cNvPr id="218157" name="Line 45"/>
            <p:cNvSpPr>
              <a:spLocks noChangeShapeType="1"/>
            </p:cNvSpPr>
            <p:nvPr/>
          </p:nvSpPr>
          <p:spPr bwMode="auto">
            <a:xfrm>
              <a:off x="3550" y="265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158" name="Line 46"/>
            <p:cNvSpPr>
              <a:spLocks noChangeShapeType="1"/>
            </p:cNvSpPr>
            <p:nvPr/>
          </p:nvSpPr>
          <p:spPr bwMode="auto">
            <a:xfrm>
              <a:off x="192" y="220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159" name="Line 47"/>
            <p:cNvSpPr>
              <a:spLocks noChangeShapeType="1"/>
            </p:cNvSpPr>
            <p:nvPr/>
          </p:nvSpPr>
          <p:spPr bwMode="auto">
            <a:xfrm flipV="1">
              <a:off x="2477" y="2304"/>
              <a:ext cx="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160" name="Line 48"/>
            <p:cNvSpPr>
              <a:spLocks noChangeShapeType="1"/>
            </p:cNvSpPr>
            <p:nvPr/>
          </p:nvSpPr>
          <p:spPr bwMode="auto">
            <a:xfrm flipV="1">
              <a:off x="2256" y="2208"/>
              <a:ext cx="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161" name="Text Box 49"/>
            <p:cNvSpPr txBox="1">
              <a:spLocks noChangeArrowheads="1"/>
            </p:cNvSpPr>
            <p:nvPr/>
          </p:nvSpPr>
          <p:spPr bwMode="auto">
            <a:xfrm>
              <a:off x="2208" y="1968"/>
              <a:ext cx="2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6600"/>
                  </a:solidFill>
                </a:rPr>
                <a:t>I-1</a:t>
              </a:r>
            </a:p>
          </p:txBody>
        </p:sp>
        <p:sp>
          <p:nvSpPr>
            <p:cNvPr id="218162" name="Text Box 50"/>
            <p:cNvSpPr txBox="1">
              <a:spLocks noChangeArrowheads="1"/>
            </p:cNvSpPr>
            <p:nvPr/>
          </p:nvSpPr>
          <p:spPr bwMode="auto">
            <a:xfrm>
              <a:off x="2448" y="2064"/>
              <a:ext cx="2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6600"/>
                  </a:solidFill>
                </a:rPr>
                <a:t>I-5</a:t>
              </a:r>
            </a:p>
          </p:txBody>
        </p:sp>
        <p:sp>
          <p:nvSpPr>
            <p:cNvPr id="218163" name="Line 51"/>
            <p:cNvSpPr>
              <a:spLocks noChangeShapeType="1"/>
            </p:cNvSpPr>
            <p:nvPr/>
          </p:nvSpPr>
          <p:spPr bwMode="auto">
            <a:xfrm flipH="1">
              <a:off x="2400" y="1920"/>
              <a:ext cx="14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3" name="TextBox 3"/>
          <p:cNvSpPr txBox="1">
            <a:spLocks noChangeArrowheads="1"/>
          </p:cNvSpPr>
          <p:nvPr/>
        </p:nvSpPr>
        <p:spPr bwMode="auto">
          <a:xfrm>
            <a:off x="2133600" y="6324600"/>
            <a:ext cx="4714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b="0" dirty="0" smtClean="0">
                <a:latin typeface="+mn-lt"/>
              </a:rPr>
              <a:t>Slater, </a:t>
            </a:r>
            <a:r>
              <a:rPr lang="en-US" sz="1000" b="0" dirty="0">
                <a:latin typeface="+mn-lt"/>
              </a:rPr>
              <a:t>Savelski, </a:t>
            </a:r>
            <a:r>
              <a:rPr lang="en-US" sz="1000" b="0" dirty="0" smtClean="0">
                <a:latin typeface="+mn-lt"/>
              </a:rPr>
              <a:t>Carole, Constable,  </a:t>
            </a:r>
            <a:r>
              <a:rPr lang="en-US" sz="1000" i="1" dirty="0" smtClean="0">
                <a:latin typeface="+mn-lt"/>
              </a:rPr>
              <a:t>Green Chemistry in the Pharmaceutical Industry</a:t>
            </a:r>
            <a:r>
              <a:rPr lang="en-US" sz="1000" dirty="0" smtClean="0">
                <a:latin typeface="+mn-lt"/>
              </a:rPr>
              <a:t>, Wiley-VCH, Germany, 49-82, 2010</a:t>
            </a:r>
            <a:endParaRPr lang="en-US" sz="1000" b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Manufacturing Issues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>
          <a:xfrm>
            <a:off x="3962400" y="1447800"/>
            <a:ext cx="5181600" cy="5181600"/>
          </a:xfrm>
        </p:spPr>
        <p:txBody>
          <a:bodyPr/>
          <a:lstStyle/>
          <a:p>
            <a:pPr>
              <a:buClr>
                <a:srgbClr val="FF9900"/>
              </a:buClr>
              <a:buSzPct val="115000"/>
            </a:pPr>
            <a:r>
              <a:rPr lang="en-US" sz="2600" dirty="0">
                <a:solidFill>
                  <a:srgbClr val="0000FF"/>
                </a:solidFill>
              </a:rPr>
              <a:t>Batch-based processes</a:t>
            </a:r>
          </a:p>
          <a:p>
            <a:pPr>
              <a:buClr>
                <a:srgbClr val="FF9900"/>
              </a:buClr>
              <a:buSzPct val="115000"/>
            </a:pPr>
            <a:r>
              <a:rPr lang="en-US" sz="2600" dirty="0">
                <a:solidFill>
                  <a:srgbClr val="0000FF"/>
                </a:solidFill>
              </a:rPr>
              <a:t>Extensive use of multiple organic solvents and reagents – varying degrees of </a:t>
            </a:r>
            <a:r>
              <a:rPr lang="en-US" sz="2600" dirty="0" smtClean="0">
                <a:solidFill>
                  <a:srgbClr val="0000FF"/>
                </a:solidFill>
              </a:rPr>
              <a:t>toxicity</a:t>
            </a:r>
          </a:p>
          <a:p>
            <a:pPr>
              <a:buClr>
                <a:srgbClr val="FF9900"/>
              </a:buClr>
              <a:buSzPct val="115000"/>
            </a:pPr>
            <a:r>
              <a:rPr lang="en-US" sz="2600" dirty="0" smtClean="0">
                <a:solidFill>
                  <a:srgbClr val="0000FF"/>
                </a:solidFill>
              </a:rPr>
              <a:t>Waste generated and emission over life cycle</a:t>
            </a:r>
            <a:endParaRPr lang="en-US" sz="2600" dirty="0">
              <a:solidFill>
                <a:srgbClr val="0000FF"/>
              </a:solidFill>
            </a:endParaRPr>
          </a:p>
          <a:p>
            <a:pPr>
              <a:buClr>
                <a:srgbClr val="FF9900"/>
              </a:buClr>
              <a:buSzPct val="115000"/>
            </a:pP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16C39-DB48-446A-AF50-36A8D31552D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17092" name="Picture 4" descr="rarea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667000"/>
            <a:ext cx="1833563" cy="1703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238125" y="1989138"/>
            <a:ext cx="15843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800000"/>
                </a:solidFill>
              </a:rPr>
              <a:t>Crystallization</a:t>
            </a:r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727075" y="4691063"/>
            <a:ext cx="1065213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800000"/>
                </a:solidFill>
              </a:rPr>
              <a:t>Filtration</a:t>
            </a:r>
          </a:p>
        </p:txBody>
      </p:sp>
      <p:sp>
        <p:nvSpPr>
          <p:cNvPr id="217095" name="Text Box 7"/>
          <p:cNvSpPr txBox="1">
            <a:spLocks noChangeArrowheads="1"/>
          </p:cNvSpPr>
          <p:nvPr/>
        </p:nvSpPr>
        <p:spPr bwMode="auto">
          <a:xfrm>
            <a:off x="2338388" y="4691063"/>
            <a:ext cx="10509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800000"/>
                </a:solidFill>
              </a:rPr>
              <a:t>Reaction</a:t>
            </a:r>
          </a:p>
        </p:txBody>
      </p:sp>
      <p:sp>
        <p:nvSpPr>
          <p:cNvPr id="217096" name="Text Box 8"/>
          <p:cNvSpPr txBox="1">
            <a:spLocks noChangeArrowheads="1"/>
          </p:cNvSpPr>
          <p:nvPr/>
        </p:nvSpPr>
        <p:spPr bwMode="auto">
          <a:xfrm>
            <a:off x="2320925" y="1989138"/>
            <a:ext cx="123507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800000"/>
                </a:solidFill>
              </a:rPr>
              <a:t>Distillation</a:t>
            </a:r>
          </a:p>
        </p:txBody>
      </p:sp>
      <p:sp>
        <p:nvSpPr>
          <p:cNvPr id="217097" name="AutoShape 9"/>
          <p:cNvSpPr>
            <a:spLocks noChangeArrowheads="1"/>
          </p:cNvSpPr>
          <p:nvPr/>
        </p:nvSpPr>
        <p:spPr bwMode="auto">
          <a:xfrm rot="-5067918">
            <a:off x="2777331" y="4248944"/>
            <a:ext cx="776288" cy="215900"/>
          </a:xfrm>
          <a:prstGeom prst="curvedUpArrow">
            <a:avLst>
              <a:gd name="adj1" fmla="val 71912"/>
              <a:gd name="adj2" fmla="val 143824"/>
              <a:gd name="adj3" fmla="val 33333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7098" name="AutoShape 10"/>
          <p:cNvSpPr>
            <a:spLocks noChangeArrowheads="1"/>
          </p:cNvSpPr>
          <p:nvPr/>
        </p:nvSpPr>
        <p:spPr bwMode="auto">
          <a:xfrm rot="5400000">
            <a:off x="696119" y="2570957"/>
            <a:ext cx="776287" cy="215900"/>
          </a:xfrm>
          <a:prstGeom prst="curvedUpArrow">
            <a:avLst>
              <a:gd name="adj1" fmla="val 71912"/>
              <a:gd name="adj2" fmla="val 143823"/>
              <a:gd name="adj3" fmla="val 33333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7099" name="AutoShape 11"/>
          <p:cNvSpPr>
            <a:spLocks noChangeArrowheads="1"/>
          </p:cNvSpPr>
          <p:nvPr/>
        </p:nvSpPr>
        <p:spPr bwMode="auto">
          <a:xfrm rot="5400000">
            <a:off x="2797969" y="2570957"/>
            <a:ext cx="776287" cy="215900"/>
          </a:xfrm>
          <a:prstGeom prst="curvedDownArrow">
            <a:avLst>
              <a:gd name="adj1" fmla="val 71912"/>
              <a:gd name="adj2" fmla="val 143823"/>
              <a:gd name="adj3" fmla="val 33333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7100" name="AutoShape 12"/>
          <p:cNvSpPr>
            <a:spLocks noChangeArrowheads="1"/>
          </p:cNvSpPr>
          <p:nvPr/>
        </p:nvSpPr>
        <p:spPr bwMode="auto">
          <a:xfrm rot="-5063574">
            <a:off x="696119" y="4248944"/>
            <a:ext cx="776288" cy="215900"/>
          </a:xfrm>
          <a:prstGeom prst="curvedDownArrow">
            <a:avLst>
              <a:gd name="adj1" fmla="val 71912"/>
              <a:gd name="adj2" fmla="val 143824"/>
              <a:gd name="adj3" fmla="val 33333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7102" name="Text Box 14"/>
          <p:cNvSpPr txBox="1">
            <a:spLocks noChangeArrowheads="1"/>
          </p:cNvSpPr>
          <p:nvPr/>
        </p:nvSpPr>
        <p:spPr bwMode="auto">
          <a:xfrm>
            <a:off x="1600200" y="5257800"/>
            <a:ext cx="11874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800000"/>
                </a:solidFill>
              </a:rPr>
              <a:t>Extraction</a:t>
            </a:r>
          </a:p>
        </p:txBody>
      </p:sp>
      <p:sp>
        <p:nvSpPr>
          <p:cNvPr id="217103" name="Text Box 15"/>
          <p:cNvSpPr txBox="1">
            <a:spLocks noChangeArrowheads="1"/>
          </p:cNvSpPr>
          <p:nvPr/>
        </p:nvSpPr>
        <p:spPr bwMode="auto">
          <a:xfrm>
            <a:off x="1600200" y="1371600"/>
            <a:ext cx="9493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800000"/>
                </a:solidFill>
              </a:rPr>
              <a:t>Storage</a:t>
            </a:r>
          </a:p>
        </p:txBody>
      </p:sp>
      <p:sp>
        <p:nvSpPr>
          <p:cNvPr id="217104" name="Text Box 16"/>
          <p:cNvSpPr txBox="1">
            <a:spLocks noChangeArrowheads="1"/>
          </p:cNvSpPr>
          <p:nvPr/>
        </p:nvSpPr>
        <p:spPr bwMode="auto">
          <a:xfrm>
            <a:off x="152400" y="3276600"/>
            <a:ext cx="8382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800000"/>
                </a:solidFill>
              </a:rPr>
              <a:t>Mixing</a:t>
            </a:r>
          </a:p>
        </p:txBody>
      </p:sp>
      <p:sp>
        <p:nvSpPr>
          <p:cNvPr id="217105" name="Text Box 17"/>
          <p:cNvSpPr txBox="1">
            <a:spLocks noChangeArrowheads="1"/>
          </p:cNvSpPr>
          <p:nvPr/>
        </p:nvSpPr>
        <p:spPr bwMode="auto">
          <a:xfrm>
            <a:off x="4114800" y="4189274"/>
            <a:ext cx="4724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6699"/>
                </a:solidFill>
                <a:latin typeface="Times New Roman" pitchFamily="18" charset="0"/>
              </a:rPr>
              <a:t>Top Ten Solvents</a:t>
            </a:r>
          </a:p>
          <a:p>
            <a:r>
              <a:rPr lang="en-US" dirty="0">
                <a:solidFill>
                  <a:srgbClr val="006699"/>
                </a:solidFill>
                <a:latin typeface="Times New Roman" pitchFamily="18" charset="0"/>
              </a:rPr>
              <a:t>Methanol		      </a:t>
            </a:r>
            <a:r>
              <a:rPr lang="en-US" dirty="0" smtClean="0">
                <a:solidFill>
                  <a:srgbClr val="006699"/>
                </a:solidFill>
                <a:latin typeface="Times New Roman" pitchFamily="18" charset="0"/>
              </a:rPr>
              <a:t>n-Butyl alcohol</a:t>
            </a:r>
            <a:endParaRPr lang="en-US" dirty="0">
              <a:solidFill>
                <a:srgbClr val="006699"/>
              </a:solidFill>
              <a:latin typeface="Times New Roman" pitchFamily="18" charset="0"/>
            </a:endParaRPr>
          </a:p>
          <a:p>
            <a:r>
              <a:rPr lang="en-US" dirty="0" smtClean="0">
                <a:solidFill>
                  <a:srgbClr val="006699"/>
                </a:solidFill>
                <a:latin typeface="Times New Roman" pitchFamily="18" charset="0"/>
              </a:rPr>
              <a:t>Dichloromethane          </a:t>
            </a:r>
            <a:r>
              <a:rPr lang="en-US" i="1" dirty="0" smtClean="0">
                <a:solidFill>
                  <a:srgbClr val="006699"/>
                </a:solidFill>
                <a:latin typeface="Times New Roman" pitchFamily="18" charset="0"/>
              </a:rPr>
              <a:t>N</a:t>
            </a:r>
            <a:r>
              <a:rPr lang="en-US" dirty="0" smtClean="0">
                <a:solidFill>
                  <a:srgbClr val="006699"/>
                </a:solidFill>
                <a:latin typeface="Times New Roman" pitchFamily="18" charset="0"/>
              </a:rPr>
              <a:t>-methyl-2-pyrrolidone </a:t>
            </a:r>
            <a:endParaRPr lang="en-US" dirty="0">
              <a:solidFill>
                <a:srgbClr val="006699"/>
              </a:solidFill>
              <a:latin typeface="Times New Roman" pitchFamily="18" charset="0"/>
            </a:endParaRPr>
          </a:p>
          <a:p>
            <a:r>
              <a:rPr lang="en-US" dirty="0">
                <a:solidFill>
                  <a:srgbClr val="006699"/>
                </a:solidFill>
                <a:latin typeface="Times New Roman" pitchFamily="18" charset="0"/>
              </a:rPr>
              <a:t>Toluene		      </a:t>
            </a:r>
            <a:r>
              <a:rPr lang="en-US" i="1" dirty="0" smtClean="0">
                <a:solidFill>
                  <a:srgbClr val="006699"/>
                </a:solidFill>
                <a:latin typeface="Times New Roman" pitchFamily="18" charset="0"/>
              </a:rPr>
              <a:t>N,N</a:t>
            </a:r>
            <a:r>
              <a:rPr lang="en-US" dirty="0" smtClean="0">
                <a:solidFill>
                  <a:srgbClr val="006699"/>
                </a:solidFill>
                <a:latin typeface="Times New Roman" pitchFamily="18" charset="0"/>
              </a:rPr>
              <a:t>-Dimethylformamide</a:t>
            </a:r>
            <a:endParaRPr lang="en-US" dirty="0">
              <a:solidFill>
                <a:srgbClr val="006699"/>
              </a:solidFill>
              <a:latin typeface="Times New Roman" pitchFamily="18" charset="0"/>
            </a:endParaRPr>
          </a:p>
          <a:p>
            <a:r>
              <a:rPr lang="en-US" dirty="0" smtClean="0">
                <a:solidFill>
                  <a:srgbClr val="006699"/>
                </a:solidFill>
                <a:latin typeface="Times New Roman" pitchFamily="18" charset="0"/>
              </a:rPr>
              <a:t>Acetonitrile                   Ammonia</a:t>
            </a:r>
            <a:endParaRPr lang="en-US" dirty="0">
              <a:solidFill>
                <a:srgbClr val="006699"/>
              </a:solidFill>
              <a:latin typeface="Times New Roman" pitchFamily="18" charset="0"/>
            </a:endParaRPr>
          </a:p>
          <a:p>
            <a:r>
              <a:rPr lang="en-US" dirty="0" smtClean="0">
                <a:solidFill>
                  <a:srgbClr val="006699"/>
                </a:solidFill>
                <a:latin typeface="Times New Roman" pitchFamily="18" charset="0"/>
              </a:rPr>
              <a:t>Chlorobenzene</a:t>
            </a:r>
            <a:r>
              <a:rPr lang="en-US" dirty="0">
                <a:solidFill>
                  <a:srgbClr val="006699"/>
                </a:solidFill>
                <a:latin typeface="Times New Roman" pitchFamily="18" charset="0"/>
              </a:rPr>
              <a:t>	      </a:t>
            </a:r>
            <a:r>
              <a:rPr lang="en-US" dirty="0" smtClean="0">
                <a:solidFill>
                  <a:srgbClr val="006699"/>
                </a:solidFill>
                <a:latin typeface="Times New Roman" pitchFamily="18" charset="0"/>
              </a:rPr>
              <a:t>Formic acid</a:t>
            </a:r>
            <a:endParaRPr lang="en-US" dirty="0">
              <a:solidFill>
                <a:srgbClr val="006699"/>
              </a:solidFill>
              <a:latin typeface="Times New Roman" pitchFamily="18" charset="0"/>
            </a:endParaRPr>
          </a:p>
        </p:txBody>
      </p:sp>
      <p:sp>
        <p:nvSpPr>
          <p:cNvPr id="217106" name="Text Box 18"/>
          <p:cNvSpPr txBox="1">
            <a:spLocks noChangeArrowheads="1"/>
          </p:cNvSpPr>
          <p:nvPr/>
        </p:nvSpPr>
        <p:spPr bwMode="auto">
          <a:xfrm>
            <a:off x="5257800" y="6400800"/>
            <a:ext cx="27735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 smtClean="0">
                <a:solidFill>
                  <a:schemeClr val="hlink"/>
                </a:solidFill>
                <a:latin typeface="Times New Roman" pitchFamily="18" charset="0"/>
              </a:rPr>
              <a:t> 2008 TRI </a:t>
            </a:r>
            <a:r>
              <a:rPr lang="en-US" sz="1200" i="1" dirty="0">
                <a:solidFill>
                  <a:schemeClr val="hlink"/>
                </a:solidFill>
                <a:latin typeface="Times New Roman" pitchFamily="18" charset="0"/>
              </a:rPr>
              <a:t>Releases for the Pharma sector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1066800" y="6324600"/>
            <a:ext cx="4114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b="0" dirty="0" smtClean="0">
                <a:latin typeface="+mn-lt"/>
              </a:rPr>
              <a:t>Slater, </a:t>
            </a:r>
            <a:r>
              <a:rPr lang="en-US" sz="1000" b="0" dirty="0">
                <a:latin typeface="+mn-lt"/>
              </a:rPr>
              <a:t>Savelski, </a:t>
            </a:r>
            <a:r>
              <a:rPr lang="en-US" sz="1000" b="0" dirty="0" smtClean="0">
                <a:latin typeface="+mn-lt"/>
              </a:rPr>
              <a:t>Carole, Constable,  </a:t>
            </a:r>
            <a:r>
              <a:rPr lang="en-US" sz="1000" i="1" dirty="0" smtClean="0">
                <a:latin typeface="+mn-lt"/>
              </a:rPr>
              <a:t>Green Chemistry in the Pharmaceutical Industry</a:t>
            </a:r>
            <a:r>
              <a:rPr lang="en-US" sz="1000" dirty="0" smtClean="0">
                <a:latin typeface="+mn-lt"/>
              </a:rPr>
              <a:t>, Wiley-VCH, Germany, 49-82, 2010</a:t>
            </a:r>
            <a:endParaRPr lang="en-US" sz="1000" b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Skyline"/>
          <p:cNvPicPr>
            <a:picLocks noChangeAspect="1" noChangeArrowheads="1"/>
          </p:cNvPicPr>
          <p:nvPr/>
        </p:nvPicPr>
        <p:blipFill>
          <a:blip r:embed="rId2" cstate="print"/>
          <a:srcRect l="2702" t="14415" r="7207" b="13513"/>
          <a:stretch>
            <a:fillRect/>
          </a:stretch>
        </p:blipFill>
        <p:spPr bwMode="auto">
          <a:xfrm>
            <a:off x="3402012" y="5051425"/>
            <a:ext cx="2236788" cy="1273175"/>
          </a:xfrm>
          <a:prstGeom prst="rect">
            <a:avLst/>
          </a:prstGeom>
          <a:noFill/>
        </p:spPr>
      </p:pic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457200" y="1295400"/>
            <a:ext cx="84582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Clr>
                <a:srgbClr val="FF9900"/>
              </a:buClr>
              <a:buSzPct val="115000"/>
              <a:buFontTx/>
              <a:buChar char="•"/>
            </a:pPr>
            <a:r>
              <a:rPr lang="en-US" sz="3000">
                <a:solidFill>
                  <a:srgbClr val="0000FF"/>
                </a:solidFill>
              </a:rPr>
              <a:t>Solid/Liquid processing – centrifugation, filtration, drying</a:t>
            </a:r>
          </a:p>
          <a:p>
            <a:pPr lvl="1">
              <a:buClr>
                <a:srgbClr val="FF9900"/>
              </a:buClr>
              <a:buSzPct val="115000"/>
              <a:buFont typeface="Arial" pitchFamily="34" charset="0"/>
              <a:buChar char="-"/>
            </a:pPr>
            <a:r>
              <a:rPr lang="en-US" sz="2800">
                <a:solidFill>
                  <a:srgbClr val="0000FF"/>
                </a:solidFill>
              </a:rPr>
              <a:t> Wastes generated</a:t>
            </a:r>
            <a:endParaRPr lang="en-US" sz="2400">
              <a:solidFill>
                <a:srgbClr val="0000FF"/>
              </a:solidFill>
            </a:endParaRPr>
          </a:p>
          <a:p>
            <a:pPr lvl="1">
              <a:buClr>
                <a:srgbClr val="FF9900"/>
              </a:buClr>
              <a:buSzPct val="115000"/>
              <a:buFont typeface="Arial" pitchFamily="34" charset="0"/>
              <a:buChar char="-"/>
            </a:pPr>
            <a:r>
              <a:rPr lang="en-US" sz="2800">
                <a:solidFill>
                  <a:srgbClr val="0000FF"/>
                </a:solidFill>
              </a:rPr>
              <a:t> Fugitive emissions</a:t>
            </a:r>
          </a:p>
          <a:p>
            <a:pPr lvl="1">
              <a:buClr>
                <a:srgbClr val="FF9900"/>
              </a:buClr>
              <a:buSzPct val="115000"/>
              <a:buFont typeface="Arial" pitchFamily="34" charset="0"/>
              <a:buChar char="-"/>
            </a:pPr>
            <a:r>
              <a:rPr lang="en-US" sz="2800">
                <a:solidFill>
                  <a:srgbClr val="0000FF"/>
                </a:solidFill>
              </a:rPr>
              <a:t> Solids handling</a:t>
            </a:r>
          </a:p>
          <a:p>
            <a:pPr lvl="1">
              <a:buClr>
                <a:srgbClr val="FF9900"/>
              </a:buClr>
              <a:buSzPct val="115000"/>
              <a:buFont typeface="Arial" pitchFamily="34" charset="0"/>
              <a:buChar char="-"/>
            </a:pPr>
            <a:r>
              <a:rPr lang="en-US" sz="2800">
                <a:solidFill>
                  <a:srgbClr val="0000FF"/>
                </a:solidFill>
              </a:rPr>
              <a:t> Dust explosion potential</a:t>
            </a:r>
          </a:p>
          <a:p>
            <a:pPr marL="342900" indent="-342900">
              <a:buClr>
                <a:srgbClr val="FF9900"/>
              </a:buClr>
              <a:buSzPct val="115000"/>
              <a:buFontTx/>
              <a:buChar char="•"/>
            </a:pPr>
            <a:r>
              <a:rPr lang="en-US" sz="3000">
                <a:solidFill>
                  <a:srgbClr val="0000FF"/>
                </a:solidFill>
              </a:rPr>
              <a:t>Purity </a:t>
            </a:r>
            <a:r>
              <a:rPr lang="en-US" sz="3000" i="1">
                <a:solidFill>
                  <a:srgbClr val="0000FF"/>
                </a:solidFill>
              </a:rPr>
              <a:t>vs.</a:t>
            </a:r>
            <a:r>
              <a:rPr lang="en-US" sz="3000">
                <a:solidFill>
                  <a:srgbClr val="0000FF"/>
                </a:solidFill>
              </a:rPr>
              <a:t> yield</a:t>
            </a:r>
          </a:p>
          <a:p>
            <a:pPr marL="342900" indent="-342900">
              <a:buClr>
                <a:srgbClr val="FF9900"/>
              </a:buClr>
              <a:buSzPct val="115000"/>
              <a:buFontTx/>
              <a:buChar char="•"/>
            </a:pPr>
            <a:r>
              <a:rPr lang="en-US" sz="3000">
                <a:solidFill>
                  <a:srgbClr val="0000FF"/>
                </a:solidFill>
              </a:rPr>
              <a:t>Outsourcing process steps</a:t>
            </a:r>
          </a:p>
        </p:txBody>
      </p:sp>
      <p:pic>
        <p:nvPicPr>
          <p:cNvPr id="219140" name="Picture 4" descr="CBDrying-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7863" y="1981200"/>
            <a:ext cx="1773237" cy="2286000"/>
          </a:xfrm>
          <a:prstGeom prst="rect">
            <a:avLst/>
          </a:prstGeom>
          <a:noFill/>
        </p:spPr>
      </p:pic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Manufacturing Issues</a:t>
            </a:r>
          </a:p>
        </p:txBody>
      </p:sp>
      <p:pic>
        <p:nvPicPr>
          <p:cNvPr id="219142" name="Picture 6" descr="flan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7175" y="2133600"/>
            <a:ext cx="1444625" cy="1905000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019800" y="4572000"/>
            <a:ext cx="2085976" cy="990600"/>
            <a:chOff x="4128" y="2992"/>
            <a:chExt cx="1314" cy="624"/>
          </a:xfrm>
        </p:grpSpPr>
        <p:pic>
          <p:nvPicPr>
            <p:cNvPr id="219144" name="Picture 8" descr="j020546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31" y="2992"/>
              <a:ext cx="665" cy="624"/>
            </a:xfrm>
            <a:prstGeom prst="rect">
              <a:avLst/>
            </a:prstGeom>
            <a:noFill/>
          </p:spPr>
        </p:pic>
        <p:sp>
          <p:nvSpPr>
            <p:cNvPr id="219145" name="Text Box 9"/>
            <p:cNvSpPr txBox="1">
              <a:spLocks noChangeArrowheads="1"/>
            </p:cNvSpPr>
            <p:nvPr/>
          </p:nvSpPr>
          <p:spPr bwMode="auto">
            <a:xfrm>
              <a:off x="4128" y="3408"/>
              <a:ext cx="131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Specialty </a:t>
              </a:r>
              <a:r>
                <a:rPr lang="en-US" sz="1400" b="1" dirty="0" smtClean="0"/>
                <a:t>Chem. Co. </a:t>
              </a:r>
              <a:r>
                <a:rPr lang="en-US" sz="1400" b="1" dirty="0"/>
                <a:t>B</a:t>
              </a:r>
            </a:p>
          </p:txBody>
        </p:sp>
      </p:grpSp>
      <p:sp>
        <p:nvSpPr>
          <p:cNvPr id="219146" name="Text Box 10"/>
          <p:cNvSpPr txBox="1">
            <a:spLocks noChangeArrowheads="1"/>
          </p:cNvSpPr>
          <p:nvPr/>
        </p:nvSpPr>
        <p:spPr bwMode="auto">
          <a:xfrm>
            <a:off x="3505200" y="6172200"/>
            <a:ext cx="2001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/>
              <a:t>Drug Manufacturer</a:t>
            </a:r>
          </a:p>
        </p:txBody>
      </p:sp>
      <p:sp>
        <p:nvSpPr>
          <p:cNvPr id="219147" name="Text Box 11"/>
          <p:cNvSpPr txBox="1">
            <a:spLocks noChangeArrowheads="1"/>
          </p:cNvSpPr>
          <p:nvPr/>
        </p:nvSpPr>
        <p:spPr bwMode="auto">
          <a:xfrm>
            <a:off x="6705600" y="6400800"/>
            <a:ext cx="16607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292929"/>
                </a:solidFill>
              </a:rPr>
              <a:t>Fine </a:t>
            </a:r>
            <a:r>
              <a:rPr lang="en-US" sz="1400" b="1" dirty="0" smtClean="0">
                <a:solidFill>
                  <a:srgbClr val="292929"/>
                </a:solidFill>
              </a:rPr>
              <a:t>Chem. Co. </a:t>
            </a:r>
            <a:r>
              <a:rPr lang="en-US" sz="1400" b="1" dirty="0">
                <a:solidFill>
                  <a:srgbClr val="292929"/>
                </a:solidFill>
              </a:rPr>
              <a:t>A</a:t>
            </a:r>
          </a:p>
        </p:txBody>
      </p:sp>
      <p:pic>
        <p:nvPicPr>
          <p:cNvPr id="219148" name="Picture 12" descr="MCTR00002_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15150" y="5638800"/>
            <a:ext cx="1009650" cy="815975"/>
          </a:xfrm>
          <a:prstGeom prst="rect">
            <a:avLst/>
          </a:prstGeom>
          <a:noFill/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705600" y="6096001"/>
            <a:ext cx="2133600" cy="476250"/>
          </a:xfrm>
        </p:spPr>
        <p:txBody>
          <a:bodyPr/>
          <a:lstStyle/>
          <a:p>
            <a:fld id="{1B84D201-E635-4797-B2AD-F3B05226698B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5410201" y="5410200"/>
            <a:ext cx="609600" cy="304800"/>
          </a:xfrm>
          <a:prstGeom prst="straightConnector1">
            <a:avLst/>
          </a:prstGeom>
          <a:ln w="50800">
            <a:solidFill>
              <a:schemeClr val="tx1"/>
            </a:solidFill>
            <a:miter lim="800000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1"/>
          </p:cNvCxnSpPr>
          <p:nvPr/>
        </p:nvCxnSpPr>
        <p:spPr>
          <a:xfrm rot="10800000">
            <a:off x="5486400" y="5946776"/>
            <a:ext cx="1219200" cy="387350"/>
          </a:xfrm>
          <a:prstGeom prst="straightConnector1">
            <a:avLst/>
          </a:prstGeom>
          <a:ln w="50800">
            <a:solidFill>
              <a:schemeClr val="tx1"/>
            </a:solidFill>
            <a:miter lim="800000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1066800" y="6457890"/>
            <a:ext cx="4114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b="0" dirty="0" smtClean="0">
                <a:latin typeface="+mn-lt"/>
              </a:rPr>
              <a:t>Slater, </a:t>
            </a:r>
            <a:r>
              <a:rPr lang="en-US" sz="1000" b="0" dirty="0">
                <a:latin typeface="+mn-lt"/>
              </a:rPr>
              <a:t>Savelski, </a:t>
            </a:r>
            <a:r>
              <a:rPr lang="en-US" sz="1000" b="0" dirty="0" smtClean="0">
                <a:latin typeface="+mn-lt"/>
              </a:rPr>
              <a:t>Carole, Constable,  </a:t>
            </a:r>
            <a:r>
              <a:rPr lang="en-US" sz="1000" i="1" dirty="0" smtClean="0">
                <a:latin typeface="+mn-lt"/>
              </a:rPr>
              <a:t>Green Chemistry in the Pharmaceutical Industry</a:t>
            </a:r>
            <a:r>
              <a:rPr lang="en-US" sz="1000" dirty="0" smtClean="0">
                <a:latin typeface="+mn-lt"/>
              </a:rPr>
              <a:t>, Wiley-VCH, Germany, 49-82, 2010</a:t>
            </a:r>
            <a:endParaRPr lang="en-US" sz="1000" b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2" descr="CBSystems-c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2514600" y="2819400"/>
            <a:ext cx="2460625" cy="4038600"/>
          </a:xfrm>
          <a:prstGeom prst="rect">
            <a:avLst/>
          </a:prstGeom>
          <a:noFill/>
        </p:spPr>
      </p:pic>
      <p:sp>
        <p:nvSpPr>
          <p:cNvPr id="2211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</a:rPr>
              <a:t>Magnitude of Scale</a:t>
            </a:r>
          </a:p>
        </p:txBody>
      </p:sp>
      <p:pic>
        <p:nvPicPr>
          <p:cNvPr id="221188" name="Picture 4" descr="Separatio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8588" y="914400"/>
            <a:ext cx="1344612" cy="1371600"/>
          </a:xfrm>
          <a:prstGeom prst="rect">
            <a:avLst/>
          </a:prstGeom>
          <a:noFill/>
        </p:spPr>
      </p:pic>
      <p:pic>
        <p:nvPicPr>
          <p:cNvPr id="221189" name="Picture 5" descr="Rhodia Pharma Solutions carries out contracts for major pharmaceutical companies and also for smaller 'start-up' companies.&#10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990600"/>
            <a:ext cx="4114800" cy="3232150"/>
          </a:xfrm>
          <a:prstGeom prst="rect">
            <a:avLst/>
          </a:prstGeom>
          <a:noFill/>
        </p:spPr>
      </p:pic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3276600" y="1143000"/>
            <a:ext cx="186243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Lab Scale</a:t>
            </a:r>
          </a:p>
          <a:p>
            <a:r>
              <a:rPr lang="en-US" dirty="0">
                <a:solidFill>
                  <a:srgbClr val="0000FF"/>
                </a:solidFill>
              </a:rPr>
              <a:t>~10 </a:t>
            </a:r>
            <a:r>
              <a:rPr lang="en-US" dirty="0" smtClean="0">
                <a:solidFill>
                  <a:srgbClr val="0000FF"/>
                </a:solidFill>
              </a:rPr>
              <a:t>g API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~100 </a:t>
            </a:r>
            <a:r>
              <a:rPr lang="en-US" dirty="0" err="1" smtClean="0">
                <a:solidFill>
                  <a:srgbClr val="0000FF"/>
                </a:solidFill>
              </a:rPr>
              <a:t>mL</a:t>
            </a:r>
            <a:r>
              <a:rPr lang="en-US" dirty="0" smtClean="0">
                <a:solidFill>
                  <a:srgbClr val="0000FF"/>
                </a:solidFill>
              </a:rPr>
              <a:t> vessel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5867400" y="5791200"/>
            <a:ext cx="232409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Pilot Plant Scale</a:t>
            </a:r>
          </a:p>
          <a:p>
            <a:r>
              <a:rPr lang="en-US" dirty="0">
                <a:solidFill>
                  <a:srgbClr val="0000FF"/>
                </a:solidFill>
              </a:rPr>
              <a:t>~20 - 200 </a:t>
            </a:r>
            <a:r>
              <a:rPr lang="en-US" dirty="0" smtClean="0">
                <a:solidFill>
                  <a:srgbClr val="0000FF"/>
                </a:solidFill>
              </a:rPr>
              <a:t>kg API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~200 - 2000 </a:t>
            </a:r>
            <a:r>
              <a:rPr lang="en-US" dirty="0" smtClean="0">
                <a:solidFill>
                  <a:srgbClr val="0000FF"/>
                </a:solidFill>
              </a:rPr>
              <a:t>L vessel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6629400" y="4419600"/>
            <a:ext cx="251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Manufacturing Scale</a:t>
            </a:r>
          </a:p>
          <a:p>
            <a:r>
              <a:rPr lang="en-US" dirty="0">
                <a:solidFill>
                  <a:srgbClr val="0000FF"/>
                </a:solidFill>
              </a:rPr>
              <a:t>&gt;1000 </a:t>
            </a:r>
            <a:r>
              <a:rPr lang="en-US" dirty="0" smtClean="0">
                <a:solidFill>
                  <a:srgbClr val="0000FF"/>
                </a:solidFill>
              </a:rPr>
              <a:t>kg API </a:t>
            </a:r>
          </a:p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(1 metric ton)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&gt;</a:t>
            </a:r>
            <a:r>
              <a:rPr lang="en-US" dirty="0" smtClean="0">
                <a:solidFill>
                  <a:srgbClr val="0000FF"/>
                </a:solidFill>
              </a:rPr>
              <a:t>10,000 L vessel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1193" name="Line 9"/>
          <p:cNvSpPr>
            <a:spLocks noChangeShapeType="1"/>
          </p:cNvSpPr>
          <p:nvPr/>
        </p:nvSpPr>
        <p:spPr bwMode="auto">
          <a:xfrm flipH="1">
            <a:off x="2819400" y="1600200"/>
            <a:ext cx="45720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1194" name="Line 10"/>
          <p:cNvSpPr>
            <a:spLocks noChangeShapeType="1"/>
          </p:cNvSpPr>
          <p:nvPr/>
        </p:nvSpPr>
        <p:spPr bwMode="auto">
          <a:xfrm flipH="1" flipV="1">
            <a:off x="4953000" y="5638800"/>
            <a:ext cx="7620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1195" name="Line 11"/>
          <p:cNvSpPr>
            <a:spLocks noChangeShapeType="1"/>
          </p:cNvSpPr>
          <p:nvPr/>
        </p:nvSpPr>
        <p:spPr bwMode="auto">
          <a:xfrm flipH="1" flipV="1">
            <a:off x="6096000" y="4267200"/>
            <a:ext cx="457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21196" name="Picture 12" descr="MCj00787040000[1]"/>
          <p:cNvPicPr>
            <a:picLocks noChangeAspect="1" noChangeArrowheads="1"/>
          </p:cNvPicPr>
          <p:nvPr/>
        </p:nvPicPr>
        <p:blipFill>
          <a:blip r:embed="rId5" cstate="print"/>
          <a:srcRect l="47963" r="-6995"/>
          <a:stretch>
            <a:fillRect/>
          </a:stretch>
        </p:blipFill>
        <p:spPr bwMode="auto">
          <a:xfrm>
            <a:off x="422275" y="228600"/>
            <a:ext cx="949325" cy="3124200"/>
          </a:xfrm>
          <a:prstGeom prst="rect">
            <a:avLst/>
          </a:prstGeom>
          <a:noFill/>
        </p:spPr>
      </p:pic>
      <p:pic>
        <p:nvPicPr>
          <p:cNvPr id="221197" name="Picture 13" descr="MCj00787040000[1]"/>
          <p:cNvPicPr>
            <a:picLocks noChangeAspect="1" noChangeArrowheads="1"/>
          </p:cNvPicPr>
          <p:nvPr/>
        </p:nvPicPr>
        <p:blipFill>
          <a:blip r:embed="rId5" cstate="print"/>
          <a:srcRect l="47815" r="-7083"/>
          <a:stretch>
            <a:fillRect/>
          </a:stretch>
        </p:blipFill>
        <p:spPr bwMode="auto">
          <a:xfrm>
            <a:off x="2074863" y="4648200"/>
            <a:ext cx="674687" cy="220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21198" name="Picture 14" descr="MCj00787040000[1]"/>
          <p:cNvPicPr>
            <a:picLocks noChangeAspect="1" noChangeArrowheads="1"/>
          </p:cNvPicPr>
          <p:nvPr/>
        </p:nvPicPr>
        <p:blipFill>
          <a:blip r:embed="rId5" cstate="print"/>
          <a:srcRect l="47815" r="-7083"/>
          <a:stretch>
            <a:fillRect/>
          </a:stretch>
        </p:blipFill>
        <p:spPr bwMode="auto">
          <a:xfrm>
            <a:off x="5334000" y="2971800"/>
            <a:ext cx="373063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21200" name="Text Box 16"/>
          <p:cNvSpPr txBox="1">
            <a:spLocks noChangeArrowheads="1"/>
          </p:cNvSpPr>
          <p:nvPr/>
        </p:nvSpPr>
        <p:spPr bwMode="auto">
          <a:xfrm>
            <a:off x="1447800" y="304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Discovery</a:t>
            </a:r>
          </a:p>
        </p:txBody>
      </p:sp>
      <p:sp>
        <p:nvSpPr>
          <p:cNvPr id="221201" name="Text Box 17"/>
          <p:cNvSpPr txBox="1">
            <a:spLocks noChangeArrowheads="1"/>
          </p:cNvSpPr>
          <p:nvPr/>
        </p:nvSpPr>
        <p:spPr bwMode="auto">
          <a:xfrm>
            <a:off x="762000" y="5181600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/>
              <a:t>Clinical Trials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858000" y="457200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 smtClean="0"/>
              <a:t>Manufacturing</a:t>
            </a:r>
            <a:endParaRPr lang="en-US" i="1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8F1C-4FE0-4976-B81A-EF08E635645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http://www.scientific-computing.com/features/images/SCWDec06PhysicsDEM.jpg"/>
          <p:cNvPicPr>
            <a:picLocks noChangeAspect="1" noChangeArrowheads="1"/>
          </p:cNvPicPr>
          <p:nvPr/>
        </p:nvPicPr>
        <p:blipFill>
          <a:blip r:embed="rId2" cstate="print"/>
          <a:srcRect l="9112"/>
          <a:stretch>
            <a:fillRect/>
          </a:stretch>
        </p:blipFill>
        <p:spPr bwMode="auto">
          <a:xfrm flipH="1">
            <a:off x="6705600" y="4114800"/>
            <a:ext cx="2438400" cy="2682874"/>
          </a:xfrm>
          <a:prstGeom prst="rect">
            <a:avLst/>
          </a:prstGeom>
          <a:noFill/>
        </p:spPr>
      </p:pic>
      <p:pic>
        <p:nvPicPr>
          <p:cNvPr id="163842" name="Picture 2" descr="http://images1.hellotrade.com/data2/QB/MV/MY-319125/precipitated-silica-powder-250x250.jpg"/>
          <p:cNvPicPr>
            <a:picLocks noChangeAspect="1" noChangeArrowheads="1"/>
          </p:cNvPicPr>
          <p:nvPr/>
        </p:nvPicPr>
        <p:blipFill>
          <a:blip r:embed="rId3" cstate="print"/>
          <a:srcRect l="4950" t="7921" b="8911"/>
          <a:stretch>
            <a:fillRect/>
          </a:stretch>
        </p:blipFill>
        <p:spPr bwMode="auto">
          <a:xfrm>
            <a:off x="7315200" y="2057400"/>
            <a:ext cx="1828800" cy="1600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Drug Formulation Processes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9900"/>
              </a:buClr>
            </a:pPr>
            <a:r>
              <a:rPr lang="en-US" sz="2800" dirty="0" smtClean="0">
                <a:solidFill>
                  <a:srgbClr val="0000FF"/>
                </a:solidFill>
              </a:rPr>
              <a:t>Batch processes are typically used</a:t>
            </a:r>
          </a:p>
          <a:p>
            <a:pPr lvl="1">
              <a:buClr>
                <a:srgbClr val="FF9900"/>
              </a:buClr>
            </a:pPr>
            <a:r>
              <a:rPr lang="en-US" sz="2400" dirty="0" smtClean="0">
                <a:solidFill>
                  <a:srgbClr val="0000FF"/>
                </a:solidFill>
              </a:rPr>
              <a:t>Blending/mixing, milling/grinding, drying, etc</a:t>
            </a:r>
          </a:p>
          <a:p>
            <a:pPr>
              <a:buClr>
                <a:srgbClr val="FF9900"/>
              </a:buClr>
            </a:pPr>
            <a:r>
              <a:rPr lang="en-US" sz="2800" dirty="0" smtClean="0">
                <a:solidFill>
                  <a:srgbClr val="0000FF"/>
                </a:solidFill>
              </a:rPr>
              <a:t>API is blended with various “excipients”</a:t>
            </a:r>
          </a:p>
          <a:p>
            <a:pPr lvl="1">
              <a:buClr>
                <a:srgbClr val="FF9900"/>
              </a:buClr>
            </a:pPr>
            <a:r>
              <a:rPr lang="en-US" sz="2400" dirty="0" smtClean="0">
                <a:solidFill>
                  <a:srgbClr val="0000FF"/>
                </a:solidFill>
              </a:rPr>
              <a:t>Fillers, binders, lubricants, flavors, colors, . . . </a:t>
            </a:r>
          </a:p>
          <a:p>
            <a:pPr>
              <a:buClr>
                <a:srgbClr val="FF9900"/>
              </a:buClr>
            </a:pPr>
            <a:r>
              <a:rPr lang="en-US" sz="2800" dirty="0" smtClean="0">
                <a:solidFill>
                  <a:srgbClr val="0000FF"/>
                </a:solidFill>
              </a:rPr>
              <a:t>Unlike API synthesis, drug formulation usually involves solid phase components</a:t>
            </a:r>
          </a:p>
          <a:p>
            <a:pPr lvl="1">
              <a:buClr>
                <a:srgbClr val="FF9900"/>
              </a:buClr>
            </a:pPr>
            <a:r>
              <a:rPr lang="en-US" sz="2400" dirty="0" smtClean="0">
                <a:solidFill>
                  <a:srgbClr val="0000FF"/>
                </a:solidFill>
              </a:rPr>
              <a:t>Solid phase mixtures – tablets &amp; capsules</a:t>
            </a:r>
          </a:p>
          <a:p>
            <a:pPr>
              <a:buClr>
                <a:srgbClr val="FF9900"/>
              </a:buClr>
            </a:pPr>
            <a:r>
              <a:rPr lang="en-US" sz="2800" dirty="0" smtClean="0">
                <a:solidFill>
                  <a:srgbClr val="0000FF"/>
                </a:solidFill>
              </a:rPr>
              <a:t>Particle size and particle interaction are important factors</a:t>
            </a:r>
          </a:p>
          <a:p>
            <a:pPr>
              <a:buClr>
                <a:srgbClr val="FF9900"/>
              </a:buClr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8F1C-4FE0-4976-B81A-EF08E635645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6398309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Robson, </a:t>
            </a:r>
            <a:r>
              <a:rPr lang="en-US" sz="1200" i="1" dirty="0" smtClean="0"/>
              <a:t>Scientific Computing World</a:t>
            </a:r>
            <a:r>
              <a:rPr lang="en-US" sz="1200" dirty="0" smtClean="0"/>
              <a:t>, 2007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Workshop Goals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rmAutofit fontScale="55000" lnSpcReduction="20000"/>
          </a:bodyPr>
          <a:lstStyle/>
          <a:p>
            <a:pPr marL="339608" indent="-339608">
              <a:lnSpc>
                <a:spcPct val="120000"/>
              </a:lnSpc>
              <a:buClr>
                <a:schemeClr val="accent6"/>
              </a:buClr>
              <a:buSzPct val="115000"/>
              <a:defRPr/>
            </a:pPr>
            <a:r>
              <a:rPr lang="en-US" sz="4400" dirty="0" smtClean="0"/>
              <a:t>Present essential elements of pharmaceutical engineering relevant to a ChE</a:t>
            </a:r>
          </a:p>
          <a:p>
            <a:pPr marL="339608" indent="-339608">
              <a:lnSpc>
                <a:spcPct val="120000"/>
              </a:lnSpc>
              <a:buClr>
                <a:schemeClr val="accent6"/>
              </a:buClr>
              <a:buSzPct val="115000"/>
              <a:defRPr/>
            </a:pPr>
            <a:r>
              <a:rPr lang="en-US" sz="4400" dirty="0" smtClean="0"/>
              <a:t>Describe methods of curricular enhancement through:</a:t>
            </a:r>
          </a:p>
          <a:p>
            <a:pPr marL="739658" lvl="1" indent="-339608">
              <a:lnSpc>
                <a:spcPct val="120000"/>
              </a:lnSpc>
              <a:buClr>
                <a:schemeClr val="accent6"/>
              </a:buClr>
              <a:buSzPct val="115000"/>
              <a:defRPr/>
            </a:pPr>
            <a:r>
              <a:rPr lang="en-US" sz="4400" dirty="0" smtClean="0"/>
              <a:t>Homework problems/illustrative examples</a:t>
            </a:r>
          </a:p>
          <a:p>
            <a:pPr marL="739658" lvl="1" indent="-339608">
              <a:lnSpc>
                <a:spcPct val="120000"/>
              </a:lnSpc>
              <a:buClr>
                <a:schemeClr val="accent6"/>
              </a:buClr>
              <a:buSzPct val="115000"/>
              <a:defRPr/>
            </a:pPr>
            <a:r>
              <a:rPr lang="en-US" sz="4400" dirty="0" smtClean="0"/>
              <a:t>Demonstrations</a:t>
            </a:r>
          </a:p>
          <a:p>
            <a:pPr marL="739658" lvl="1" indent="-339608">
              <a:lnSpc>
                <a:spcPct val="120000"/>
              </a:lnSpc>
              <a:buClr>
                <a:schemeClr val="accent6"/>
              </a:buClr>
              <a:buSzPct val="115000"/>
              <a:defRPr/>
            </a:pPr>
            <a:r>
              <a:rPr lang="en-US" sz="4400" dirty="0" smtClean="0"/>
              <a:t>Laboratory experiments</a:t>
            </a:r>
          </a:p>
          <a:p>
            <a:pPr marL="739658" lvl="1" indent="-339608">
              <a:lnSpc>
                <a:spcPct val="120000"/>
              </a:lnSpc>
              <a:buClr>
                <a:schemeClr val="accent6"/>
              </a:buClr>
              <a:buSzPct val="115000"/>
              <a:defRPr/>
            </a:pPr>
            <a:r>
              <a:rPr lang="en-US" sz="4400" dirty="0" smtClean="0"/>
              <a:t>Course integration into introductory ChE courses</a:t>
            </a:r>
          </a:p>
          <a:p>
            <a:pPr marL="339608" indent="-339608">
              <a:lnSpc>
                <a:spcPct val="120000"/>
              </a:lnSpc>
              <a:buClr>
                <a:schemeClr val="accent6"/>
              </a:buClr>
              <a:buSzPct val="115000"/>
              <a:defRPr/>
            </a:pPr>
            <a:r>
              <a:rPr lang="en-US" sz="4200" dirty="0" smtClean="0"/>
              <a:t>Additional learning resources through compendium of educational materials and pharmaceutical education site</a:t>
            </a:r>
            <a:r>
              <a:rPr lang="en-US" sz="4200" dirty="0"/>
              <a:t>: </a:t>
            </a:r>
            <a:r>
              <a:rPr lang="en-US" sz="4200" dirty="0" smtClean="0">
                <a:hlinkClick r:id="rId2"/>
              </a:rPr>
              <a:t>www.PharmaHUB.org</a:t>
            </a:r>
            <a:endParaRPr lang="en-US" sz="4200" dirty="0"/>
          </a:p>
          <a:p>
            <a:pPr marL="339608" indent="-339608">
              <a:lnSpc>
                <a:spcPct val="120000"/>
              </a:lnSpc>
              <a:buClr>
                <a:schemeClr val="accent6"/>
              </a:buClr>
              <a:buSzPct val="115000"/>
              <a:defRPr/>
            </a:pPr>
            <a:endParaRPr lang="en-US" sz="4200" dirty="0" smtClean="0"/>
          </a:p>
          <a:p>
            <a:pPr>
              <a:defRPr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16C39-DB48-446A-AF50-36A8D31552D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4" name="Picture 15" descr="pi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5011547"/>
            <a:ext cx="16764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Flowchart: Delay 262"/>
          <p:cNvSpPr/>
          <p:nvPr/>
        </p:nvSpPr>
        <p:spPr>
          <a:xfrm rot="5400000">
            <a:off x="4802124" y="4189476"/>
            <a:ext cx="152400" cy="155448"/>
          </a:xfrm>
          <a:prstGeom prst="flowChartDelay">
            <a:avLst/>
          </a:prstGeom>
          <a:solidFill>
            <a:srgbClr val="00B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5" name="Flowchart: Delay 264"/>
          <p:cNvSpPr/>
          <p:nvPr/>
        </p:nvSpPr>
        <p:spPr>
          <a:xfrm rot="16200000">
            <a:off x="4802124" y="4037076"/>
            <a:ext cx="152400" cy="155448"/>
          </a:xfrm>
          <a:prstGeom prst="flowChartDelay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6" name="Flowchart: Delay 265"/>
          <p:cNvSpPr/>
          <p:nvPr/>
        </p:nvSpPr>
        <p:spPr>
          <a:xfrm rot="16200000">
            <a:off x="5106924" y="4037076"/>
            <a:ext cx="152400" cy="155448"/>
          </a:xfrm>
          <a:prstGeom prst="flowChartDelay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7" name="Flowchart: Delay 266"/>
          <p:cNvSpPr/>
          <p:nvPr/>
        </p:nvSpPr>
        <p:spPr>
          <a:xfrm rot="16200000">
            <a:off x="5411724" y="4037076"/>
            <a:ext cx="152400" cy="155448"/>
          </a:xfrm>
          <a:prstGeom prst="flowChartDelay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8" name="Flowchart: Delay 267"/>
          <p:cNvSpPr/>
          <p:nvPr/>
        </p:nvSpPr>
        <p:spPr>
          <a:xfrm rot="16200000">
            <a:off x="5716524" y="4037076"/>
            <a:ext cx="152400" cy="155448"/>
          </a:xfrm>
          <a:prstGeom prst="flowChartDelay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9" name="Flowchart: Delay 268"/>
          <p:cNvSpPr/>
          <p:nvPr/>
        </p:nvSpPr>
        <p:spPr>
          <a:xfrm rot="5400000">
            <a:off x="5106924" y="4189476"/>
            <a:ext cx="152400" cy="155448"/>
          </a:xfrm>
          <a:prstGeom prst="flowChartDelay">
            <a:avLst/>
          </a:prstGeom>
          <a:solidFill>
            <a:srgbClr val="00B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70" name="Flowchart: Delay 269"/>
          <p:cNvSpPr/>
          <p:nvPr/>
        </p:nvSpPr>
        <p:spPr>
          <a:xfrm rot="5400000">
            <a:off x="5411724" y="4189476"/>
            <a:ext cx="152400" cy="155448"/>
          </a:xfrm>
          <a:prstGeom prst="flowChartDelay">
            <a:avLst/>
          </a:prstGeom>
          <a:solidFill>
            <a:srgbClr val="00B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71" name="Flowchart: Delay 270"/>
          <p:cNvSpPr/>
          <p:nvPr/>
        </p:nvSpPr>
        <p:spPr>
          <a:xfrm rot="5400000">
            <a:off x="5716524" y="4189476"/>
            <a:ext cx="152400" cy="155448"/>
          </a:xfrm>
          <a:prstGeom prst="flowChartDelay">
            <a:avLst/>
          </a:prstGeom>
          <a:solidFill>
            <a:srgbClr val="00B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74" name="Flowchart: Delay 273"/>
          <p:cNvSpPr/>
          <p:nvPr/>
        </p:nvSpPr>
        <p:spPr>
          <a:xfrm rot="10800000">
            <a:off x="7010400" y="3886200"/>
            <a:ext cx="152400" cy="155448"/>
          </a:xfrm>
          <a:prstGeom prst="flowChartDelay">
            <a:avLst/>
          </a:prstGeom>
          <a:solidFill>
            <a:srgbClr val="2C844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86" name="Flowchart: Delay 285"/>
          <p:cNvSpPr/>
          <p:nvPr/>
        </p:nvSpPr>
        <p:spPr>
          <a:xfrm rot="10800000">
            <a:off x="7543800" y="4038600"/>
            <a:ext cx="152400" cy="155448"/>
          </a:xfrm>
          <a:prstGeom prst="flowChartDelay">
            <a:avLst/>
          </a:prstGeom>
          <a:solidFill>
            <a:srgbClr val="2C844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87" name="Flowchart: Delay 286"/>
          <p:cNvSpPr/>
          <p:nvPr/>
        </p:nvSpPr>
        <p:spPr>
          <a:xfrm rot="10800000">
            <a:off x="7010400" y="4114800"/>
            <a:ext cx="152400" cy="155448"/>
          </a:xfrm>
          <a:prstGeom prst="flowChartDelay">
            <a:avLst/>
          </a:prstGeom>
          <a:solidFill>
            <a:srgbClr val="2C844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88" name="Flowchart: Delay 287"/>
          <p:cNvSpPr/>
          <p:nvPr/>
        </p:nvSpPr>
        <p:spPr>
          <a:xfrm rot="10800000">
            <a:off x="7543800" y="4267200"/>
            <a:ext cx="152400" cy="155448"/>
          </a:xfrm>
          <a:prstGeom prst="flowChartDelay">
            <a:avLst/>
          </a:prstGeom>
          <a:solidFill>
            <a:srgbClr val="2C844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89" name="Flowchart: Delay 288"/>
          <p:cNvSpPr/>
          <p:nvPr/>
        </p:nvSpPr>
        <p:spPr>
          <a:xfrm rot="10800000">
            <a:off x="7010400" y="4343400"/>
            <a:ext cx="152400" cy="155448"/>
          </a:xfrm>
          <a:prstGeom prst="flowChartDelay">
            <a:avLst/>
          </a:prstGeom>
          <a:solidFill>
            <a:srgbClr val="2C844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90" name="Flowchart: Delay 289"/>
          <p:cNvSpPr/>
          <p:nvPr/>
        </p:nvSpPr>
        <p:spPr>
          <a:xfrm rot="10800000">
            <a:off x="7543800" y="4495800"/>
            <a:ext cx="152400" cy="155448"/>
          </a:xfrm>
          <a:prstGeom prst="flowChartDelay">
            <a:avLst/>
          </a:prstGeom>
          <a:solidFill>
            <a:srgbClr val="2C844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0" name="Flowchart: Delay 299"/>
          <p:cNvSpPr/>
          <p:nvPr/>
        </p:nvSpPr>
        <p:spPr>
          <a:xfrm>
            <a:off x="7162800" y="3886200"/>
            <a:ext cx="152400" cy="15544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15" name="Flowchart: Delay 314"/>
          <p:cNvSpPr/>
          <p:nvPr/>
        </p:nvSpPr>
        <p:spPr>
          <a:xfrm>
            <a:off x="7696200" y="4038600"/>
            <a:ext cx="152400" cy="15544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16" name="Flowchart: Delay 315"/>
          <p:cNvSpPr/>
          <p:nvPr/>
        </p:nvSpPr>
        <p:spPr>
          <a:xfrm>
            <a:off x="7162800" y="4114800"/>
            <a:ext cx="152400" cy="15544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17" name="Flowchart: Delay 316"/>
          <p:cNvSpPr/>
          <p:nvPr/>
        </p:nvSpPr>
        <p:spPr>
          <a:xfrm>
            <a:off x="7696200" y="4267200"/>
            <a:ext cx="152400" cy="15544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18" name="Flowchart: Delay 317"/>
          <p:cNvSpPr/>
          <p:nvPr/>
        </p:nvSpPr>
        <p:spPr>
          <a:xfrm>
            <a:off x="7162800" y="4343400"/>
            <a:ext cx="152400" cy="15544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19" name="Flowchart: Delay 318"/>
          <p:cNvSpPr/>
          <p:nvPr/>
        </p:nvSpPr>
        <p:spPr>
          <a:xfrm>
            <a:off x="7696200" y="4495800"/>
            <a:ext cx="152400" cy="15544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72" name="Decagon 271"/>
          <p:cNvSpPr/>
          <p:nvPr/>
        </p:nvSpPr>
        <p:spPr>
          <a:xfrm>
            <a:off x="3581400" y="3581400"/>
            <a:ext cx="76200" cy="76200"/>
          </a:xfrm>
          <a:prstGeom prst="dec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73" name="Decagon 272"/>
          <p:cNvSpPr/>
          <p:nvPr/>
        </p:nvSpPr>
        <p:spPr>
          <a:xfrm>
            <a:off x="3505200" y="3581400"/>
            <a:ext cx="76200" cy="76200"/>
          </a:xfrm>
          <a:prstGeom prst="dec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76" name="Decagon 275"/>
          <p:cNvSpPr/>
          <p:nvPr/>
        </p:nvSpPr>
        <p:spPr>
          <a:xfrm>
            <a:off x="3657600" y="3657600"/>
            <a:ext cx="76200" cy="76200"/>
          </a:xfrm>
          <a:prstGeom prst="dec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77" name="Decagon 276"/>
          <p:cNvSpPr/>
          <p:nvPr/>
        </p:nvSpPr>
        <p:spPr>
          <a:xfrm>
            <a:off x="3733800" y="3657600"/>
            <a:ext cx="76200" cy="76200"/>
          </a:xfrm>
          <a:prstGeom prst="dec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78" name="Decagon 277"/>
          <p:cNvSpPr/>
          <p:nvPr/>
        </p:nvSpPr>
        <p:spPr>
          <a:xfrm>
            <a:off x="3581400" y="3657600"/>
            <a:ext cx="76200" cy="76200"/>
          </a:xfrm>
          <a:prstGeom prst="dec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79" name="Decagon 278"/>
          <p:cNvSpPr/>
          <p:nvPr/>
        </p:nvSpPr>
        <p:spPr>
          <a:xfrm>
            <a:off x="3733800" y="3733800"/>
            <a:ext cx="76200" cy="76200"/>
          </a:xfrm>
          <a:prstGeom prst="dec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80" name="Decagon 279"/>
          <p:cNvSpPr/>
          <p:nvPr/>
        </p:nvSpPr>
        <p:spPr>
          <a:xfrm>
            <a:off x="3581400" y="3581400"/>
            <a:ext cx="76200" cy="76200"/>
          </a:xfrm>
          <a:prstGeom prst="dec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82" name="Decagon 281"/>
          <p:cNvSpPr/>
          <p:nvPr/>
        </p:nvSpPr>
        <p:spPr>
          <a:xfrm>
            <a:off x="3657600" y="3733800"/>
            <a:ext cx="76200" cy="76200"/>
          </a:xfrm>
          <a:prstGeom prst="dec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43" name="Decagon 242"/>
          <p:cNvSpPr/>
          <p:nvPr/>
        </p:nvSpPr>
        <p:spPr>
          <a:xfrm>
            <a:off x="1524000" y="3048000"/>
            <a:ext cx="76200" cy="76200"/>
          </a:xfrm>
          <a:prstGeom prst="dec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44" name="Decagon 243"/>
          <p:cNvSpPr/>
          <p:nvPr/>
        </p:nvSpPr>
        <p:spPr>
          <a:xfrm>
            <a:off x="1447800" y="3124200"/>
            <a:ext cx="76200" cy="76200"/>
          </a:xfrm>
          <a:prstGeom prst="dec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45" name="Decagon 244"/>
          <p:cNvSpPr/>
          <p:nvPr/>
        </p:nvSpPr>
        <p:spPr>
          <a:xfrm>
            <a:off x="1447800" y="2667000"/>
            <a:ext cx="76200" cy="76200"/>
          </a:xfrm>
          <a:prstGeom prst="dec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48" name="Decagon 247"/>
          <p:cNvSpPr/>
          <p:nvPr/>
        </p:nvSpPr>
        <p:spPr>
          <a:xfrm>
            <a:off x="1447800" y="2819400"/>
            <a:ext cx="76200" cy="76200"/>
          </a:xfrm>
          <a:prstGeom prst="dec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0" name="Decagon 249"/>
          <p:cNvSpPr/>
          <p:nvPr/>
        </p:nvSpPr>
        <p:spPr>
          <a:xfrm>
            <a:off x="1447800" y="2971800"/>
            <a:ext cx="76200" cy="76200"/>
          </a:xfrm>
          <a:prstGeom prst="dec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1" name="Decagon 250"/>
          <p:cNvSpPr/>
          <p:nvPr/>
        </p:nvSpPr>
        <p:spPr>
          <a:xfrm>
            <a:off x="1524000" y="2743200"/>
            <a:ext cx="76200" cy="76200"/>
          </a:xfrm>
          <a:prstGeom prst="dec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2" name="Decagon 251"/>
          <p:cNvSpPr/>
          <p:nvPr/>
        </p:nvSpPr>
        <p:spPr>
          <a:xfrm>
            <a:off x="1524000" y="2895600"/>
            <a:ext cx="76200" cy="76200"/>
          </a:xfrm>
          <a:prstGeom prst="dec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3" name="Decagon 252"/>
          <p:cNvSpPr/>
          <p:nvPr/>
        </p:nvSpPr>
        <p:spPr>
          <a:xfrm>
            <a:off x="1828800" y="4267200"/>
            <a:ext cx="76200" cy="76200"/>
          </a:xfrm>
          <a:prstGeom prst="dec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4" name="Decagon 253"/>
          <p:cNvSpPr/>
          <p:nvPr/>
        </p:nvSpPr>
        <p:spPr>
          <a:xfrm>
            <a:off x="1752600" y="4495800"/>
            <a:ext cx="76200" cy="76200"/>
          </a:xfrm>
          <a:prstGeom prst="dec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5" name="Decagon 254"/>
          <p:cNvSpPr/>
          <p:nvPr/>
        </p:nvSpPr>
        <p:spPr>
          <a:xfrm>
            <a:off x="1676400" y="4419600"/>
            <a:ext cx="76200" cy="76200"/>
          </a:xfrm>
          <a:prstGeom prst="dec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6" name="Decagon 255"/>
          <p:cNvSpPr/>
          <p:nvPr/>
        </p:nvSpPr>
        <p:spPr>
          <a:xfrm>
            <a:off x="1905000" y="4343400"/>
            <a:ext cx="76200" cy="76200"/>
          </a:xfrm>
          <a:prstGeom prst="dec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7" name="Decagon 256"/>
          <p:cNvSpPr/>
          <p:nvPr/>
        </p:nvSpPr>
        <p:spPr>
          <a:xfrm>
            <a:off x="1905000" y="4191000"/>
            <a:ext cx="76200" cy="76200"/>
          </a:xfrm>
          <a:prstGeom prst="dec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8" name="Decagon 257"/>
          <p:cNvSpPr/>
          <p:nvPr/>
        </p:nvSpPr>
        <p:spPr>
          <a:xfrm>
            <a:off x="1981200" y="4267200"/>
            <a:ext cx="76200" cy="76200"/>
          </a:xfrm>
          <a:prstGeom prst="dec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0" name="Decagon 259"/>
          <p:cNvSpPr/>
          <p:nvPr/>
        </p:nvSpPr>
        <p:spPr>
          <a:xfrm>
            <a:off x="1828800" y="4419600"/>
            <a:ext cx="76200" cy="76200"/>
          </a:xfrm>
          <a:prstGeom prst="dec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2" name="Decagon 261"/>
          <p:cNvSpPr/>
          <p:nvPr/>
        </p:nvSpPr>
        <p:spPr>
          <a:xfrm>
            <a:off x="1752600" y="4343400"/>
            <a:ext cx="76200" cy="76200"/>
          </a:xfrm>
          <a:prstGeom prst="dec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8" name="Decagon 227"/>
          <p:cNvSpPr/>
          <p:nvPr/>
        </p:nvSpPr>
        <p:spPr>
          <a:xfrm>
            <a:off x="609600" y="1676400"/>
            <a:ext cx="76200" cy="76200"/>
          </a:xfrm>
          <a:prstGeom prst="dec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9" name="Decagon 228"/>
          <p:cNvSpPr/>
          <p:nvPr/>
        </p:nvSpPr>
        <p:spPr>
          <a:xfrm>
            <a:off x="609600" y="1752600"/>
            <a:ext cx="76200" cy="76200"/>
          </a:xfrm>
          <a:prstGeom prst="dec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0" name="Decagon 229"/>
          <p:cNvSpPr/>
          <p:nvPr/>
        </p:nvSpPr>
        <p:spPr>
          <a:xfrm>
            <a:off x="685800" y="1752600"/>
            <a:ext cx="76200" cy="76200"/>
          </a:xfrm>
          <a:prstGeom prst="dec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8" name="Decagon 237"/>
          <p:cNvSpPr/>
          <p:nvPr/>
        </p:nvSpPr>
        <p:spPr>
          <a:xfrm>
            <a:off x="685800" y="1828800"/>
            <a:ext cx="76200" cy="76200"/>
          </a:xfrm>
          <a:prstGeom prst="dec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9" name="Decagon 238"/>
          <p:cNvSpPr/>
          <p:nvPr/>
        </p:nvSpPr>
        <p:spPr>
          <a:xfrm>
            <a:off x="762000" y="1828800"/>
            <a:ext cx="76200" cy="76200"/>
          </a:xfrm>
          <a:prstGeom prst="dec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40" name="Decagon 239"/>
          <p:cNvSpPr/>
          <p:nvPr/>
        </p:nvSpPr>
        <p:spPr>
          <a:xfrm>
            <a:off x="762000" y="1905000"/>
            <a:ext cx="76200" cy="76200"/>
          </a:xfrm>
          <a:prstGeom prst="dec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41" name="Decagon 240"/>
          <p:cNvSpPr/>
          <p:nvPr/>
        </p:nvSpPr>
        <p:spPr>
          <a:xfrm>
            <a:off x="838200" y="1905000"/>
            <a:ext cx="76200" cy="76200"/>
          </a:xfrm>
          <a:prstGeom prst="dec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42" name="Decagon 241"/>
          <p:cNvSpPr/>
          <p:nvPr/>
        </p:nvSpPr>
        <p:spPr>
          <a:xfrm>
            <a:off x="838200" y="1981200"/>
            <a:ext cx="76200" cy="76200"/>
          </a:xfrm>
          <a:prstGeom prst="dec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7" name="Decagon 226"/>
          <p:cNvSpPr/>
          <p:nvPr/>
        </p:nvSpPr>
        <p:spPr>
          <a:xfrm>
            <a:off x="2743200" y="1905000"/>
            <a:ext cx="76200" cy="76200"/>
          </a:xfrm>
          <a:prstGeom prst="decagon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1" name="Decagon 230"/>
          <p:cNvSpPr/>
          <p:nvPr/>
        </p:nvSpPr>
        <p:spPr>
          <a:xfrm>
            <a:off x="2819400" y="1905000"/>
            <a:ext cx="76200" cy="76200"/>
          </a:xfrm>
          <a:prstGeom prst="decagon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2" name="Decagon 231"/>
          <p:cNvSpPr/>
          <p:nvPr/>
        </p:nvSpPr>
        <p:spPr>
          <a:xfrm>
            <a:off x="2971800" y="1676400"/>
            <a:ext cx="76200" cy="76200"/>
          </a:xfrm>
          <a:prstGeom prst="decagon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3" name="Decagon 232"/>
          <p:cNvSpPr/>
          <p:nvPr/>
        </p:nvSpPr>
        <p:spPr>
          <a:xfrm>
            <a:off x="2819400" y="1905000"/>
            <a:ext cx="76200" cy="76200"/>
          </a:xfrm>
          <a:prstGeom prst="decagon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4" name="Decagon 233"/>
          <p:cNvSpPr/>
          <p:nvPr/>
        </p:nvSpPr>
        <p:spPr>
          <a:xfrm>
            <a:off x="2971800" y="1752600"/>
            <a:ext cx="76200" cy="76200"/>
          </a:xfrm>
          <a:prstGeom prst="decagon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5" name="Decagon 234"/>
          <p:cNvSpPr/>
          <p:nvPr/>
        </p:nvSpPr>
        <p:spPr>
          <a:xfrm>
            <a:off x="2895600" y="1752600"/>
            <a:ext cx="76200" cy="76200"/>
          </a:xfrm>
          <a:prstGeom prst="decagon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6" name="Decagon 235"/>
          <p:cNvSpPr/>
          <p:nvPr/>
        </p:nvSpPr>
        <p:spPr>
          <a:xfrm>
            <a:off x="2819400" y="1828800"/>
            <a:ext cx="76200" cy="76200"/>
          </a:xfrm>
          <a:prstGeom prst="decagon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7" name="Decagon 236"/>
          <p:cNvSpPr/>
          <p:nvPr/>
        </p:nvSpPr>
        <p:spPr>
          <a:xfrm>
            <a:off x="2895600" y="1828800"/>
            <a:ext cx="76200" cy="76200"/>
          </a:xfrm>
          <a:prstGeom prst="decagon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6" name="Hexagon 205"/>
          <p:cNvSpPr/>
          <p:nvPr/>
        </p:nvSpPr>
        <p:spPr>
          <a:xfrm>
            <a:off x="4114800" y="1600200"/>
            <a:ext cx="152400" cy="152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7" name="Hexagon 206"/>
          <p:cNvSpPr/>
          <p:nvPr/>
        </p:nvSpPr>
        <p:spPr>
          <a:xfrm>
            <a:off x="4267200" y="1676400"/>
            <a:ext cx="152400" cy="152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8" name="Regular Pentagon 207"/>
          <p:cNvSpPr/>
          <p:nvPr/>
        </p:nvSpPr>
        <p:spPr>
          <a:xfrm>
            <a:off x="4495800" y="1600200"/>
            <a:ext cx="152400" cy="1524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9" name="Decagon 208"/>
          <p:cNvSpPr/>
          <p:nvPr/>
        </p:nvSpPr>
        <p:spPr>
          <a:xfrm>
            <a:off x="4419600" y="1752600"/>
            <a:ext cx="76200" cy="762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6" name="Decagon 215"/>
          <p:cNvSpPr/>
          <p:nvPr/>
        </p:nvSpPr>
        <p:spPr>
          <a:xfrm>
            <a:off x="4191000" y="1752600"/>
            <a:ext cx="76200" cy="762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7" name="Decagon 216"/>
          <p:cNvSpPr/>
          <p:nvPr/>
        </p:nvSpPr>
        <p:spPr>
          <a:xfrm>
            <a:off x="4267200" y="1600200"/>
            <a:ext cx="76200" cy="762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8" name="Decagon 217"/>
          <p:cNvSpPr/>
          <p:nvPr/>
        </p:nvSpPr>
        <p:spPr>
          <a:xfrm>
            <a:off x="4419600" y="1676400"/>
            <a:ext cx="76200" cy="762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9" name="Decagon 218"/>
          <p:cNvSpPr/>
          <p:nvPr/>
        </p:nvSpPr>
        <p:spPr>
          <a:xfrm>
            <a:off x="4343400" y="1600200"/>
            <a:ext cx="76200" cy="762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0" name="Decagon 219"/>
          <p:cNvSpPr/>
          <p:nvPr/>
        </p:nvSpPr>
        <p:spPr>
          <a:xfrm>
            <a:off x="4419600" y="1752600"/>
            <a:ext cx="76200" cy="762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1" name="Decagon 220"/>
          <p:cNvSpPr/>
          <p:nvPr/>
        </p:nvSpPr>
        <p:spPr>
          <a:xfrm>
            <a:off x="4572000" y="1524000"/>
            <a:ext cx="76200" cy="762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2" name="Decagon 221"/>
          <p:cNvSpPr/>
          <p:nvPr/>
        </p:nvSpPr>
        <p:spPr>
          <a:xfrm>
            <a:off x="4343400" y="1828800"/>
            <a:ext cx="76200" cy="762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3" name="Decagon 222"/>
          <p:cNvSpPr/>
          <p:nvPr/>
        </p:nvSpPr>
        <p:spPr>
          <a:xfrm>
            <a:off x="4572000" y="1752600"/>
            <a:ext cx="76200" cy="762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4" name="Decagon 223"/>
          <p:cNvSpPr/>
          <p:nvPr/>
        </p:nvSpPr>
        <p:spPr>
          <a:xfrm>
            <a:off x="4419600" y="1524000"/>
            <a:ext cx="152400" cy="1524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5" name="Decagon 224"/>
          <p:cNvSpPr/>
          <p:nvPr/>
        </p:nvSpPr>
        <p:spPr>
          <a:xfrm>
            <a:off x="4343400" y="1752600"/>
            <a:ext cx="76200" cy="762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6" name="Decagon 225"/>
          <p:cNvSpPr/>
          <p:nvPr/>
        </p:nvSpPr>
        <p:spPr>
          <a:xfrm>
            <a:off x="4419600" y="1752600"/>
            <a:ext cx="152400" cy="1524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6" name="Decagon 125"/>
          <p:cNvSpPr/>
          <p:nvPr/>
        </p:nvSpPr>
        <p:spPr>
          <a:xfrm>
            <a:off x="5791200" y="2209800"/>
            <a:ext cx="76200" cy="762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7" name="Decagon 126"/>
          <p:cNvSpPr/>
          <p:nvPr/>
        </p:nvSpPr>
        <p:spPr>
          <a:xfrm>
            <a:off x="5791200" y="2209800"/>
            <a:ext cx="76200" cy="762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3" name="Decagon 192"/>
          <p:cNvSpPr/>
          <p:nvPr/>
        </p:nvSpPr>
        <p:spPr>
          <a:xfrm>
            <a:off x="5791200" y="1981200"/>
            <a:ext cx="152400" cy="1524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4" name="Decagon 193"/>
          <p:cNvSpPr/>
          <p:nvPr/>
        </p:nvSpPr>
        <p:spPr>
          <a:xfrm>
            <a:off x="5943600" y="2057400"/>
            <a:ext cx="152400" cy="1524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5" name="Decagon 194"/>
          <p:cNvSpPr/>
          <p:nvPr/>
        </p:nvSpPr>
        <p:spPr>
          <a:xfrm>
            <a:off x="5867400" y="2133600"/>
            <a:ext cx="76200" cy="762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6" name="Decagon 195"/>
          <p:cNvSpPr/>
          <p:nvPr/>
        </p:nvSpPr>
        <p:spPr>
          <a:xfrm>
            <a:off x="5638800" y="2057400"/>
            <a:ext cx="76200" cy="762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7" name="Decagon 196"/>
          <p:cNvSpPr/>
          <p:nvPr/>
        </p:nvSpPr>
        <p:spPr>
          <a:xfrm>
            <a:off x="5715000" y="2209800"/>
            <a:ext cx="76200" cy="762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8" name="Decagon 197"/>
          <p:cNvSpPr/>
          <p:nvPr/>
        </p:nvSpPr>
        <p:spPr>
          <a:xfrm>
            <a:off x="5715000" y="2133600"/>
            <a:ext cx="76200" cy="762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0" name="Decagon 199"/>
          <p:cNvSpPr/>
          <p:nvPr/>
        </p:nvSpPr>
        <p:spPr>
          <a:xfrm>
            <a:off x="5715000" y="2057400"/>
            <a:ext cx="76200" cy="762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1" name="Decagon 200"/>
          <p:cNvSpPr/>
          <p:nvPr/>
        </p:nvSpPr>
        <p:spPr>
          <a:xfrm>
            <a:off x="5867400" y="2286000"/>
            <a:ext cx="152400" cy="1524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2" name="Decagon 201"/>
          <p:cNvSpPr/>
          <p:nvPr/>
        </p:nvSpPr>
        <p:spPr>
          <a:xfrm>
            <a:off x="5791200" y="2133600"/>
            <a:ext cx="76200" cy="762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3" name="Decagon 202"/>
          <p:cNvSpPr/>
          <p:nvPr/>
        </p:nvSpPr>
        <p:spPr>
          <a:xfrm>
            <a:off x="5867400" y="2133600"/>
            <a:ext cx="76200" cy="762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4" name="Decagon 203"/>
          <p:cNvSpPr/>
          <p:nvPr/>
        </p:nvSpPr>
        <p:spPr>
          <a:xfrm>
            <a:off x="5867400" y="2133600"/>
            <a:ext cx="76200" cy="762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" name="Decagon 204"/>
          <p:cNvSpPr/>
          <p:nvPr/>
        </p:nvSpPr>
        <p:spPr>
          <a:xfrm>
            <a:off x="5791200" y="2133600"/>
            <a:ext cx="76200" cy="762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0" name="Decagon 209"/>
          <p:cNvSpPr/>
          <p:nvPr/>
        </p:nvSpPr>
        <p:spPr>
          <a:xfrm>
            <a:off x="5791200" y="2209800"/>
            <a:ext cx="76200" cy="762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1" name="Heptagon 210"/>
          <p:cNvSpPr/>
          <p:nvPr/>
        </p:nvSpPr>
        <p:spPr>
          <a:xfrm>
            <a:off x="5638800" y="1905000"/>
            <a:ext cx="152400" cy="1524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2" name="Decagon 211"/>
          <p:cNvSpPr/>
          <p:nvPr/>
        </p:nvSpPr>
        <p:spPr>
          <a:xfrm>
            <a:off x="5943600" y="2209800"/>
            <a:ext cx="76200" cy="762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3" name="Decagon 212"/>
          <p:cNvSpPr/>
          <p:nvPr/>
        </p:nvSpPr>
        <p:spPr>
          <a:xfrm>
            <a:off x="5943600" y="2209800"/>
            <a:ext cx="76200" cy="762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4" name="Decagon 213"/>
          <p:cNvSpPr/>
          <p:nvPr/>
        </p:nvSpPr>
        <p:spPr>
          <a:xfrm>
            <a:off x="5867400" y="2209800"/>
            <a:ext cx="76200" cy="762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5" name="Hexagon 214"/>
          <p:cNvSpPr/>
          <p:nvPr/>
        </p:nvSpPr>
        <p:spPr>
          <a:xfrm>
            <a:off x="5791200" y="2133600"/>
            <a:ext cx="152400" cy="152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4" name="Decagon 163"/>
          <p:cNvSpPr/>
          <p:nvPr/>
        </p:nvSpPr>
        <p:spPr>
          <a:xfrm>
            <a:off x="7543800" y="2286000"/>
            <a:ext cx="76200" cy="76200"/>
          </a:xfrm>
          <a:prstGeom prst="decagon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5" name="Decagon 164"/>
          <p:cNvSpPr/>
          <p:nvPr/>
        </p:nvSpPr>
        <p:spPr>
          <a:xfrm>
            <a:off x="7620000" y="2286000"/>
            <a:ext cx="76200" cy="76200"/>
          </a:xfrm>
          <a:prstGeom prst="decagon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6" name="Decagon 165"/>
          <p:cNvSpPr/>
          <p:nvPr/>
        </p:nvSpPr>
        <p:spPr>
          <a:xfrm>
            <a:off x="7467600" y="2286000"/>
            <a:ext cx="76200" cy="76200"/>
          </a:xfrm>
          <a:prstGeom prst="decagon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7" name="Decagon 166"/>
          <p:cNvSpPr/>
          <p:nvPr/>
        </p:nvSpPr>
        <p:spPr>
          <a:xfrm>
            <a:off x="7620000" y="2362200"/>
            <a:ext cx="76200" cy="76200"/>
          </a:xfrm>
          <a:prstGeom prst="decagon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8" name="Regular Pentagon 167"/>
          <p:cNvSpPr/>
          <p:nvPr/>
        </p:nvSpPr>
        <p:spPr>
          <a:xfrm>
            <a:off x="7467600" y="2133600"/>
            <a:ext cx="152400" cy="152400"/>
          </a:xfrm>
          <a:prstGeom prst="pentagon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9" name="Decagon 168"/>
          <p:cNvSpPr/>
          <p:nvPr/>
        </p:nvSpPr>
        <p:spPr>
          <a:xfrm>
            <a:off x="7620000" y="2209800"/>
            <a:ext cx="76200" cy="76200"/>
          </a:xfrm>
          <a:prstGeom prst="decagon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1" name="Decagon 170"/>
          <p:cNvSpPr/>
          <p:nvPr/>
        </p:nvSpPr>
        <p:spPr>
          <a:xfrm>
            <a:off x="7467600" y="2362200"/>
            <a:ext cx="76200" cy="76200"/>
          </a:xfrm>
          <a:prstGeom prst="decagon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2" name="Decagon 171"/>
          <p:cNvSpPr/>
          <p:nvPr/>
        </p:nvSpPr>
        <p:spPr>
          <a:xfrm>
            <a:off x="7467600" y="2362200"/>
            <a:ext cx="76200" cy="76200"/>
          </a:xfrm>
          <a:prstGeom prst="decagon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3" name="Decagon 172"/>
          <p:cNvSpPr/>
          <p:nvPr/>
        </p:nvSpPr>
        <p:spPr>
          <a:xfrm>
            <a:off x="7467600" y="2286000"/>
            <a:ext cx="76200" cy="76200"/>
          </a:xfrm>
          <a:prstGeom prst="decagon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4" name="Decagon 173"/>
          <p:cNvSpPr/>
          <p:nvPr/>
        </p:nvSpPr>
        <p:spPr>
          <a:xfrm>
            <a:off x="7696200" y="2286000"/>
            <a:ext cx="76200" cy="76200"/>
          </a:xfrm>
          <a:prstGeom prst="decagon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5" name="Decagon 174"/>
          <p:cNvSpPr/>
          <p:nvPr/>
        </p:nvSpPr>
        <p:spPr>
          <a:xfrm>
            <a:off x="7467600" y="2362200"/>
            <a:ext cx="76200" cy="76200"/>
          </a:xfrm>
          <a:prstGeom prst="decagon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6" name="Decagon 175"/>
          <p:cNvSpPr/>
          <p:nvPr/>
        </p:nvSpPr>
        <p:spPr>
          <a:xfrm>
            <a:off x="7391400" y="2286000"/>
            <a:ext cx="76200" cy="76200"/>
          </a:xfrm>
          <a:prstGeom prst="decagon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9" name="Regular Pentagon 178"/>
          <p:cNvSpPr/>
          <p:nvPr/>
        </p:nvSpPr>
        <p:spPr>
          <a:xfrm>
            <a:off x="7543800" y="2362200"/>
            <a:ext cx="152400" cy="152400"/>
          </a:xfrm>
          <a:prstGeom prst="pentagon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0" name="Decagon 179"/>
          <p:cNvSpPr/>
          <p:nvPr/>
        </p:nvSpPr>
        <p:spPr>
          <a:xfrm>
            <a:off x="7315200" y="2133600"/>
            <a:ext cx="152400" cy="152400"/>
          </a:xfrm>
          <a:prstGeom prst="decagon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0" name="Decagon 189"/>
          <p:cNvSpPr/>
          <p:nvPr/>
        </p:nvSpPr>
        <p:spPr>
          <a:xfrm>
            <a:off x="7696200" y="2286000"/>
            <a:ext cx="152400" cy="152400"/>
          </a:xfrm>
          <a:prstGeom prst="decagon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2" name="Decagon 91"/>
          <p:cNvSpPr/>
          <p:nvPr/>
        </p:nvSpPr>
        <p:spPr>
          <a:xfrm>
            <a:off x="7086600" y="10668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3" name="Decagon 92"/>
          <p:cNvSpPr/>
          <p:nvPr/>
        </p:nvSpPr>
        <p:spPr>
          <a:xfrm>
            <a:off x="7315200" y="11430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4" name="Decagon 93"/>
          <p:cNvSpPr/>
          <p:nvPr/>
        </p:nvSpPr>
        <p:spPr>
          <a:xfrm>
            <a:off x="7239000" y="10668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5" name="Decagon 94"/>
          <p:cNvSpPr/>
          <p:nvPr/>
        </p:nvSpPr>
        <p:spPr>
          <a:xfrm>
            <a:off x="7239000" y="12954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6" name="Decagon 95"/>
          <p:cNvSpPr/>
          <p:nvPr/>
        </p:nvSpPr>
        <p:spPr>
          <a:xfrm>
            <a:off x="7239000" y="12192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7" name="Decagon 96"/>
          <p:cNvSpPr/>
          <p:nvPr/>
        </p:nvSpPr>
        <p:spPr>
          <a:xfrm>
            <a:off x="7162800" y="11430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8" name="Decagon 97"/>
          <p:cNvSpPr/>
          <p:nvPr/>
        </p:nvSpPr>
        <p:spPr>
          <a:xfrm>
            <a:off x="7162800" y="11430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9" name="Decagon 98"/>
          <p:cNvSpPr/>
          <p:nvPr/>
        </p:nvSpPr>
        <p:spPr>
          <a:xfrm>
            <a:off x="7315200" y="12954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0" name="Decagon 99"/>
          <p:cNvSpPr/>
          <p:nvPr/>
        </p:nvSpPr>
        <p:spPr>
          <a:xfrm>
            <a:off x="7086600" y="10668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1" name="Decagon 100"/>
          <p:cNvSpPr/>
          <p:nvPr/>
        </p:nvSpPr>
        <p:spPr>
          <a:xfrm>
            <a:off x="7162800" y="9906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2" name="Decagon 101"/>
          <p:cNvSpPr/>
          <p:nvPr/>
        </p:nvSpPr>
        <p:spPr>
          <a:xfrm>
            <a:off x="7315200" y="12192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3" name="Decagon 102"/>
          <p:cNvSpPr/>
          <p:nvPr/>
        </p:nvSpPr>
        <p:spPr>
          <a:xfrm>
            <a:off x="7391400" y="12954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4" name="Decagon 103"/>
          <p:cNvSpPr/>
          <p:nvPr/>
        </p:nvSpPr>
        <p:spPr>
          <a:xfrm>
            <a:off x="7467600" y="15240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5" name="Decagon 104"/>
          <p:cNvSpPr/>
          <p:nvPr/>
        </p:nvSpPr>
        <p:spPr>
          <a:xfrm>
            <a:off x="7239000" y="10668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6" name="Decagon 105"/>
          <p:cNvSpPr/>
          <p:nvPr/>
        </p:nvSpPr>
        <p:spPr>
          <a:xfrm>
            <a:off x="7086600" y="9906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7" name="Decagon 106"/>
          <p:cNvSpPr/>
          <p:nvPr/>
        </p:nvSpPr>
        <p:spPr>
          <a:xfrm>
            <a:off x="7086600" y="9906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8" name="Decagon 107"/>
          <p:cNvSpPr/>
          <p:nvPr/>
        </p:nvSpPr>
        <p:spPr>
          <a:xfrm>
            <a:off x="7086600" y="9906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9" name="Decagon 108"/>
          <p:cNvSpPr/>
          <p:nvPr/>
        </p:nvSpPr>
        <p:spPr>
          <a:xfrm>
            <a:off x="7391400" y="14478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8" name="Decagon 127"/>
          <p:cNvSpPr/>
          <p:nvPr/>
        </p:nvSpPr>
        <p:spPr>
          <a:xfrm>
            <a:off x="7239000" y="12192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9" name="Decagon 128"/>
          <p:cNvSpPr/>
          <p:nvPr/>
        </p:nvSpPr>
        <p:spPr>
          <a:xfrm>
            <a:off x="7467600" y="12954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30" name="Decagon 129"/>
          <p:cNvSpPr/>
          <p:nvPr/>
        </p:nvSpPr>
        <p:spPr>
          <a:xfrm>
            <a:off x="7391400" y="12192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31" name="Decagon 130"/>
          <p:cNvSpPr/>
          <p:nvPr/>
        </p:nvSpPr>
        <p:spPr>
          <a:xfrm>
            <a:off x="7467600" y="14478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32" name="Decagon 131"/>
          <p:cNvSpPr/>
          <p:nvPr/>
        </p:nvSpPr>
        <p:spPr>
          <a:xfrm>
            <a:off x="7391400" y="13716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33" name="Decagon 132"/>
          <p:cNvSpPr/>
          <p:nvPr/>
        </p:nvSpPr>
        <p:spPr>
          <a:xfrm>
            <a:off x="7315200" y="12954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34" name="Decagon 133"/>
          <p:cNvSpPr/>
          <p:nvPr/>
        </p:nvSpPr>
        <p:spPr>
          <a:xfrm>
            <a:off x="7315200" y="12954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35" name="Decagon 134"/>
          <p:cNvSpPr/>
          <p:nvPr/>
        </p:nvSpPr>
        <p:spPr>
          <a:xfrm>
            <a:off x="7467600" y="14478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36" name="Decagon 135"/>
          <p:cNvSpPr/>
          <p:nvPr/>
        </p:nvSpPr>
        <p:spPr>
          <a:xfrm>
            <a:off x="7239000" y="12192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37" name="Decagon 136"/>
          <p:cNvSpPr/>
          <p:nvPr/>
        </p:nvSpPr>
        <p:spPr>
          <a:xfrm>
            <a:off x="7315200" y="11430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38" name="Decagon 137"/>
          <p:cNvSpPr/>
          <p:nvPr/>
        </p:nvSpPr>
        <p:spPr>
          <a:xfrm>
            <a:off x="7467600" y="13716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39" name="Decagon 138"/>
          <p:cNvSpPr/>
          <p:nvPr/>
        </p:nvSpPr>
        <p:spPr>
          <a:xfrm>
            <a:off x="7543800" y="14478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0" name="Decagon 139"/>
          <p:cNvSpPr/>
          <p:nvPr/>
        </p:nvSpPr>
        <p:spPr>
          <a:xfrm>
            <a:off x="7162800" y="11430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1" name="Decagon 140"/>
          <p:cNvSpPr/>
          <p:nvPr/>
        </p:nvSpPr>
        <p:spPr>
          <a:xfrm>
            <a:off x="7315200" y="11430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2" name="Decagon 141"/>
          <p:cNvSpPr/>
          <p:nvPr/>
        </p:nvSpPr>
        <p:spPr>
          <a:xfrm>
            <a:off x="7239000" y="11430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3" name="Decagon 142"/>
          <p:cNvSpPr/>
          <p:nvPr/>
        </p:nvSpPr>
        <p:spPr>
          <a:xfrm>
            <a:off x="7239000" y="11430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4" name="Decagon 143"/>
          <p:cNvSpPr/>
          <p:nvPr/>
        </p:nvSpPr>
        <p:spPr>
          <a:xfrm>
            <a:off x="7239000" y="11430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5" name="Decagon 144"/>
          <p:cNvSpPr/>
          <p:nvPr/>
        </p:nvSpPr>
        <p:spPr>
          <a:xfrm>
            <a:off x="7162800" y="10668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6" name="Decagon 145"/>
          <p:cNvSpPr/>
          <p:nvPr/>
        </p:nvSpPr>
        <p:spPr>
          <a:xfrm>
            <a:off x="8305800" y="12192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7" name="Decagon 146"/>
          <p:cNvSpPr/>
          <p:nvPr/>
        </p:nvSpPr>
        <p:spPr>
          <a:xfrm>
            <a:off x="7924800" y="14478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8" name="Decagon 147"/>
          <p:cNvSpPr/>
          <p:nvPr/>
        </p:nvSpPr>
        <p:spPr>
          <a:xfrm>
            <a:off x="8077200" y="13716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9" name="Decagon 148"/>
          <p:cNvSpPr/>
          <p:nvPr/>
        </p:nvSpPr>
        <p:spPr>
          <a:xfrm>
            <a:off x="8001000" y="14478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0" name="Decagon 149"/>
          <p:cNvSpPr/>
          <p:nvPr/>
        </p:nvSpPr>
        <p:spPr>
          <a:xfrm>
            <a:off x="7924800" y="13716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1" name="Decagon 150"/>
          <p:cNvSpPr/>
          <p:nvPr/>
        </p:nvSpPr>
        <p:spPr>
          <a:xfrm>
            <a:off x="7924800" y="15240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2" name="Decagon 151"/>
          <p:cNvSpPr/>
          <p:nvPr/>
        </p:nvSpPr>
        <p:spPr>
          <a:xfrm>
            <a:off x="8305800" y="11430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3" name="Decagon 152"/>
          <p:cNvSpPr/>
          <p:nvPr/>
        </p:nvSpPr>
        <p:spPr>
          <a:xfrm>
            <a:off x="8229600" y="10668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4" name="Decagon 153"/>
          <p:cNvSpPr/>
          <p:nvPr/>
        </p:nvSpPr>
        <p:spPr>
          <a:xfrm>
            <a:off x="8229600" y="11430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5" name="Decagon 154"/>
          <p:cNvSpPr/>
          <p:nvPr/>
        </p:nvSpPr>
        <p:spPr>
          <a:xfrm>
            <a:off x="8305800" y="12192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6" name="Decagon 155"/>
          <p:cNvSpPr/>
          <p:nvPr/>
        </p:nvSpPr>
        <p:spPr>
          <a:xfrm>
            <a:off x="8229600" y="12192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7" name="Decagon 156"/>
          <p:cNvSpPr/>
          <p:nvPr/>
        </p:nvSpPr>
        <p:spPr>
          <a:xfrm>
            <a:off x="8153400" y="12192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8" name="Decagon 157"/>
          <p:cNvSpPr/>
          <p:nvPr/>
        </p:nvSpPr>
        <p:spPr>
          <a:xfrm>
            <a:off x="8077200" y="12192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9" name="Decagon 158"/>
          <p:cNvSpPr/>
          <p:nvPr/>
        </p:nvSpPr>
        <p:spPr>
          <a:xfrm>
            <a:off x="8153400" y="11430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0" name="Decagon 159"/>
          <p:cNvSpPr/>
          <p:nvPr/>
        </p:nvSpPr>
        <p:spPr>
          <a:xfrm>
            <a:off x="8153400" y="12954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1" name="Decagon 160"/>
          <p:cNvSpPr/>
          <p:nvPr/>
        </p:nvSpPr>
        <p:spPr>
          <a:xfrm>
            <a:off x="8077200" y="12954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2" name="Decagon 161"/>
          <p:cNvSpPr/>
          <p:nvPr/>
        </p:nvSpPr>
        <p:spPr>
          <a:xfrm>
            <a:off x="8001000" y="13716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3" name="Decagon 162"/>
          <p:cNvSpPr/>
          <p:nvPr/>
        </p:nvSpPr>
        <p:spPr>
          <a:xfrm>
            <a:off x="8001000" y="1295400"/>
            <a:ext cx="76200" cy="76200"/>
          </a:xfrm>
          <a:prstGeom prst="dec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838200" y="228600"/>
            <a:ext cx="7557984" cy="5670299"/>
            <a:chOff x="0" y="761"/>
            <a:chExt cx="3580" cy="2185"/>
          </a:xfrm>
        </p:grpSpPr>
        <p:sp>
          <p:nvSpPr>
            <p:cNvPr id="60" name="Text Box 5"/>
            <p:cNvSpPr txBox="1">
              <a:spLocks noChangeArrowheads="1"/>
            </p:cNvSpPr>
            <p:nvPr/>
          </p:nvSpPr>
          <p:spPr bwMode="auto">
            <a:xfrm>
              <a:off x="2996" y="761"/>
              <a:ext cx="50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Arial" pitchFamily="34" charset="0"/>
                  <a:cs typeface="Arial" charset="0"/>
                </a:rPr>
                <a:t>Raw materials</a:t>
              </a:r>
            </a:p>
          </p:txBody>
        </p:sp>
        <p:sp>
          <p:nvSpPr>
            <p:cNvPr id="62" name="Oval 16"/>
            <p:cNvSpPr>
              <a:spLocks noChangeArrowheads="1"/>
            </p:cNvSpPr>
            <p:nvPr/>
          </p:nvSpPr>
          <p:spPr bwMode="auto">
            <a:xfrm rot="1185242">
              <a:off x="3102" y="1389"/>
              <a:ext cx="97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3" name="Oval 17"/>
            <p:cNvSpPr>
              <a:spLocks noChangeArrowheads="1"/>
            </p:cNvSpPr>
            <p:nvPr/>
          </p:nvSpPr>
          <p:spPr bwMode="auto">
            <a:xfrm rot="1185242">
              <a:off x="3174" y="1419"/>
              <a:ext cx="96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4" name="AutoShape 21"/>
            <p:cNvSpPr>
              <a:spLocks noChangeArrowheads="1"/>
            </p:cNvSpPr>
            <p:nvPr/>
          </p:nvSpPr>
          <p:spPr bwMode="auto">
            <a:xfrm>
              <a:off x="1548" y="1201"/>
              <a:ext cx="411" cy="27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Arial" pitchFamily="34" charset="0"/>
                  <a:cs typeface="Arial" charset="0"/>
                </a:rPr>
                <a:t>Oven </a:t>
              </a: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latin typeface="Arial" pitchFamily="34" charset="0"/>
                  <a:cs typeface="Arial" charset="0"/>
                </a:rPr>
                <a:t>drying</a:t>
              </a:r>
            </a:p>
          </p:txBody>
        </p:sp>
        <p:sp>
          <p:nvSpPr>
            <p:cNvPr id="65" name="AutoShape 25"/>
            <p:cNvSpPr>
              <a:spLocks noChangeArrowheads="1"/>
            </p:cNvSpPr>
            <p:nvPr/>
          </p:nvSpPr>
          <p:spPr bwMode="auto">
            <a:xfrm rot="10802244">
              <a:off x="51" y="1698"/>
              <a:ext cx="480" cy="235"/>
            </a:xfrm>
            <a:prstGeom prst="triangle">
              <a:avLst>
                <a:gd name="adj" fmla="val 50000"/>
              </a:avLst>
            </a:prstGeom>
            <a:solidFill>
              <a:srgbClr val="FF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n-US" sz="120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66" name="Line 26"/>
            <p:cNvSpPr>
              <a:spLocks noChangeShapeType="1"/>
            </p:cNvSpPr>
            <p:nvPr/>
          </p:nvSpPr>
          <p:spPr bwMode="auto">
            <a:xfrm flipH="1" flipV="1">
              <a:off x="0" y="1648"/>
              <a:ext cx="51" cy="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7" name="Line 27"/>
            <p:cNvSpPr>
              <a:spLocks noChangeShapeType="1"/>
            </p:cNvSpPr>
            <p:nvPr/>
          </p:nvSpPr>
          <p:spPr bwMode="auto">
            <a:xfrm flipV="1">
              <a:off x="532" y="1648"/>
              <a:ext cx="49" cy="4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8" name="Line 28"/>
            <p:cNvSpPr>
              <a:spLocks noChangeShapeType="1"/>
            </p:cNvSpPr>
            <p:nvPr/>
          </p:nvSpPr>
          <p:spPr bwMode="auto">
            <a:xfrm flipV="1">
              <a:off x="0" y="1505"/>
              <a:ext cx="143" cy="1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9" name="Line 29"/>
            <p:cNvSpPr>
              <a:spLocks noChangeShapeType="1"/>
            </p:cNvSpPr>
            <p:nvPr/>
          </p:nvSpPr>
          <p:spPr bwMode="auto">
            <a:xfrm flipH="1" flipV="1">
              <a:off x="438" y="1505"/>
              <a:ext cx="143" cy="1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0" name="Line 30"/>
            <p:cNvSpPr>
              <a:spLocks noChangeShapeType="1"/>
            </p:cNvSpPr>
            <p:nvPr/>
          </p:nvSpPr>
          <p:spPr bwMode="auto">
            <a:xfrm flipH="1" flipV="1">
              <a:off x="143" y="1505"/>
              <a:ext cx="147" cy="1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1" name="Line 31"/>
            <p:cNvSpPr>
              <a:spLocks noChangeShapeType="1"/>
            </p:cNvSpPr>
            <p:nvPr/>
          </p:nvSpPr>
          <p:spPr bwMode="auto">
            <a:xfrm flipV="1">
              <a:off x="290" y="1505"/>
              <a:ext cx="148" cy="1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2" name="Text Box 32"/>
            <p:cNvSpPr txBox="1">
              <a:spLocks noChangeArrowheads="1"/>
            </p:cNvSpPr>
            <p:nvPr/>
          </p:nvSpPr>
          <p:spPr bwMode="auto">
            <a:xfrm>
              <a:off x="108" y="1700"/>
              <a:ext cx="36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Arial" pitchFamily="34" charset="0"/>
                  <a:cs typeface="Arial" charset="0"/>
                </a:rPr>
                <a:t>Blending</a:t>
              </a:r>
            </a:p>
          </p:txBody>
        </p:sp>
        <p:sp>
          <p:nvSpPr>
            <p:cNvPr id="73" name="AutoShape 34"/>
            <p:cNvSpPr>
              <a:spLocks noChangeArrowheads="1"/>
            </p:cNvSpPr>
            <p:nvPr/>
          </p:nvSpPr>
          <p:spPr bwMode="auto">
            <a:xfrm>
              <a:off x="36" y="2170"/>
              <a:ext cx="578" cy="294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Arial" pitchFamily="34" charset="0"/>
                  <a:cs typeface="Arial" charset="0"/>
                </a:rPr>
                <a:t>Granulation</a:t>
              </a:r>
            </a:p>
          </p:txBody>
        </p:sp>
        <p:sp>
          <p:nvSpPr>
            <p:cNvPr id="74" name="AutoShape 36"/>
            <p:cNvSpPr>
              <a:spLocks noChangeArrowheads="1"/>
            </p:cNvSpPr>
            <p:nvPr/>
          </p:nvSpPr>
          <p:spPr bwMode="auto">
            <a:xfrm>
              <a:off x="830" y="1289"/>
              <a:ext cx="433" cy="206"/>
            </a:xfrm>
            <a:prstGeom prst="can">
              <a:avLst>
                <a:gd name="adj" fmla="val 25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Arial" pitchFamily="34" charset="0"/>
                  <a:cs typeface="Arial" charset="0"/>
                </a:rPr>
                <a:t>Milling</a:t>
              </a:r>
            </a:p>
          </p:txBody>
        </p:sp>
        <p:sp>
          <p:nvSpPr>
            <p:cNvPr id="75" name="AutoShape 42"/>
            <p:cNvSpPr>
              <a:spLocks noChangeArrowheads="1"/>
            </p:cNvSpPr>
            <p:nvPr/>
          </p:nvSpPr>
          <p:spPr bwMode="auto">
            <a:xfrm>
              <a:off x="1805" y="2200"/>
              <a:ext cx="580" cy="293"/>
            </a:xfrm>
            <a:prstGeom prst="can">
              <a:avLst>
                <a:gd name="adj" fmla="val 25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Arial" pitchFamily="34" charset="0"/>
                  <a:cs typeface="Arial" charset="0"/>
                </a:rPr>
                <a:t>Compression</a:t>
              </a:r>
            </a:p>
          </p:txBody>
        </p:sp>
        <p:sp>
          <p:nvSpPr>
            <p:cNvPr id="76" name="AutoShape 44"/>
            <p:cNvSpPr>
              <a:spLocks noChangeArrowheads="1"/>
            </p:cNvSpPr>
            <p:nvPr/>
          </p:nvSpPr>
          <p:spPr bwMode="auto">
            <a:xfrm rot="5400000">
              <a:off x="2908" y="1990"/>
              <a:ext cx="428" cy="614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120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77" name="Text Box 45"/>
            <p:cNvSpPr txBox="1">
              <a:spLocks noChangeArrowheads="1"/>
            </p:cNvSpPr>
            <p:nvPr/>
          </p:nvSpPr>
          <p:spPr bwMode="auto">
            <a:xfrm>
              <a:off x="2924" y="2259"/>
              <a:ext cx="337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Arial" pitchFamily="34" charset="0"/>
                  <a:cs typeface="Arial" charset="0"/>
                </a:rPr>
                <a:t>Coating</a:t>
              </a:r>
            </a:p>
          </p:txBody>
        </p:sp>
        <p:sp>
          <p:nvSpPr>
            <p:cNvPr id="78" name="AutoShape 47"/>
            <p:cNvSpPr>
              <a:spLocks noChangeArrowheads="1"/>
            </p:cNvSpPr>
            <p:nvPr/>
          </p:nvSpPr>
          <p:spPr bwMode="auto">
            <a:xfrm rot="10802244">
              <a:off x="1043" y="2039"/>
              <a:ext cx="480" cy="235"/>
            </a:xfrm>
            <a:prstGeom prst="triangle">
              <a:avLst>
                <a:gd name="adj" fmla="val 50000"/>
              </a:avLst>
            </a:prstGeom>
            <a:solidFill>
              <a:srgbClr val="FF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n-US" sz="120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79" name="Line 48"/>
            <p:cNvSpPr>
              <a:spLocks noChangeShapeType="1"/>
            </p:cNvSpPr>
            <p:nvPr/>
          </p:nvSpPr>
          <p:spPr bwMode="auto">
            <a:xfrm flipH="1" flipV="1">
              <a:off x="992" y="1989"/>
              <a:ext cx="51" cy="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0" name="Line 49"/>
            <p:cNvSpPr>
              <a:spLocks noChangeShapeType="1"/>
            </p:cNvSpPr>
            <p:nvPr/>
          </p:nvSpPr>
          <p:spPr bwMode="auto">
            <a:xfrm flipV="1">
              <a:off x="1524" y="1989"/>
              <a:ext cx="49" cy="4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1" name="Line 50"/>
            <p:cNvSpPr>
              <a:spLocks noChangeShapeType="1"/>
            </p:cNvSpPr>
            <p:nvPr/>
          </p:nvSpPr>
          <p:spPr bwMode="auto">
            <a:xfrm flipV="1">
              <a:off x="992" y="1846"/>
              <a:ext cx="143" cy="1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2" name="Line 51"/>
            <p:cNvSpPr>
              <a:spLocks noChangeShapeType="1"/>
            </p:cNvSpPr>
            <p:nvPr/>
          </p:nvSpPr>
          <p:spPr bwMode="auto">
            <a:xfrm flipH="1" flipV="1">
              <a:off x="1430" y="1846"/>
              <a:ext cx="143" cy="1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3" name="Line 52"/>
            <p:cNvSpPr>
              <a:spLocks noChangeShapeType="1"/>
            </p:cNvSpPr>
            <p:nvPr/>
          </p:nvSpPr>
          <p:spPr bwMode="auto">
            <a:xfrm flipH="1" flipV="1">
              <a:off x="1135" y="1846"/>
              <a:ext cx="147" cy="1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4" name="Line 53"/>
            <p:cNvSpPr>
              <a:spLocks noChangeShapeType="1"/>
            </p:cNvSpPr>
            <p:nvPr/>
          </p:nvSpPr>
          <p:spPr bwMode="auto">
            <a:xfrm flipV="1">
              <a:off x="1282" y="1846"/>
              <a:ext cx="148" cy="1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5" name="Text Box 54"/>
            <p:cNvSpPr txBox="1">
              <a:spLocks noChangeArrowheads="1"/>
            </p:cNvSpPr>
            <p:nvPr/>
          </p:nvSpPr>
          <p:spPr bwMode="auto">
            <a:xfrm>
              <a:off x="1075" y="2024"/>
              <a:ext cx="442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Arial" pitchFamily="34" charset="0"/>
                  <a:cs typeface="Arial" charset="0"/>
                </a:rPr>
                <a:t>Lubrication</a:t>
              </a:r>
            </a:p>
          </p:txBody>
        </p:sp>
        <p:sp>
          <p:nvSpPr>
            <p:cNvPr id="86" name="Text Box 59"/>
            <p:cNvSpPr txBox="1">
              <a:spLocks noChangeArrowheads="1"/>
            </p:cNvSpPr>
            <p:nvPr/>
          </p:nvSpPr>
          <p:spPr bwMode="auto">
            <a:xfrm>
              <a:off x="2635" y="2816"/>
              <a:ext cx="945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Arial" pitchFamily="34" charset="0"/>
                  <a:cs typeface="Arial" charset="0"/>
                </a:rPr>
                <a:t>Finished products</a:t>
              </a:r>
            </a:p>
          </p:txBody>
        </p:sp>
        <p:sp>
          <p:nvSpPr>
            <p:cNvPr id="87" name="Line 60"/>
            <p:cNvSpPr>
              <a:spLocks noChangeShapeType="1"/>
            </p:cNvSpPr>
            <p:nvPr/>
          </p:nvSpPr>
          <p:spPr bwMode="auto">
            <a:xfrm>
              <a:off x="3140" y="2493"/>
              <a:ext cx="0" cy="3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9" name="AutoShape 20"/>
            <p:cNvSpPr>
              <a:spLocks noChangeArrowheads="1"/>
            </p:cNvSpPr>
            <p:nvPr/>
          </p:nvSpPr>
          <p:spPr bwMode="auto">
            <a:xfrm>
              <a:off x="2238" y="1348"/>
              <a:ext cx="418" cy="294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Arial" pitchFamily="34" charset="0"/>
                  <a:cs typeface="Arial" charset="0"/>
                </a:rPr>
                <a:t>Filtration /</a:t>
              </a: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latin typeface="Arial" pitchFamily="34" charset="0"/>
                  <a:cs typeface="Arial" charset="0"/>
                </a:rPr>
                <a:t>drying</a:t>
              </a:r>
            </a:p>
          </p:txBody>
        </p:sp>
        <p:sp>
          <p:nvSpPr>
            <p:cNvPr id="88" name="AutoShape 14"/>
            <p:cNvSpPr>
              <a:spLocks noChangeArrowheads="1"/>
            </p:cNvSpPr>
            <p:nvPr/>
          </p:nvSpPr>
          <p:spPr bwMode="auto">
            <a:xfrm>
              <a:off x="3032" y="1290"/>
              <a:ext cx="387" cy="428"/>
            </a:xfrm>
            <a:prstGeom prst="can">
              <a:avLst>
                <a:gd name="adj" fmla="val 27649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600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  <a:p>
              <a:pPr algn="ctr"/>
              <a:endParaRPr lang="en-US" sz="600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  <a:p>
              <a:pPr algn="ctr"/>
              <a:endParaRPr lang="en-US" sz="600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latin typeface="Arial" pitchFamily="34" charset="0"/>
                  <a:cs typeface="Arial" charset="0"/>
                </a:rPr>
                <a:t>Crystallization</a:t>
              </a:r>
            </a:p>
          </p:txBody>
        </p:sp>
      </p:grpSp>
      <p:sp>
        <p:nvSpPr>
          <p:cNvPr id="90" name="Line 60"/>
          <p:cNvSpPr>
            <a:spLocks noChangeShapeType="1"/>
          </p:cNvSpPr>
          <p:nvPr/>
        </p:nvSpPr>
        <p:spPr bwMode="auto">
          <a:xfrm>
            <a:off x="7696200" y="685800"/>
            <a:ext cx="0" cy="817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FFFFFF">
                  <a:lumMod val="50000"/>
                </a:srgbClr>
              </a:solidFill>
              <a:latin typeface="Arial" pitchFamily="34" charset="0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228600" y="12954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</a:rPr>
              <a:t>Excipients</a:t>
            </a:r>
            <a:endParaRPr lang="en-US" sz="14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2286000" y="4572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</a:rPr>
              <a:t>Drug Formulation</a:t>
            </a:r>
            <a:endParaRPr lang="en-US" sz="40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99" name="Slide Number Placeholder 19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D201-E635-4797-B2AD-F3B05226698B}" type="slidenum">
              <a:rPr lang="en-US" sz="1200" smtClean="0">
                <a:solidFill>
                  <a:schemeClr val="bg2"/>
                </a:solidFill>
              </a:rPr>
              <a:pPr/>
              <a:t>20</a:t>
            </a:fld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2036254" y="6211669"/>
            <a:ext cx="587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Adapted from: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Glasser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and Pedersen, Pharmaceutical Bulk Drug Production, ERC Educational Modules, www.pharmaHUB.org/resources/286, 2009</a:t>
            </a:r>
            <a:endParaRPr lang="en-US" sz="12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.1 " pathEditMode="relative" ptsTypes="AA">
                                      <p:cBhvr>
                                        <p:cTn id="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.1 " pathEditMode="relative" ptsTypes="AA">
                                      <p:cBhvr>
                                        <p:cTn id="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.1 " pathEditMode="relative" ptsTypes="AA">
                                      <p:cBhvr>
                                        <p:cTn id="1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.1 " pathEditMode="relative" ptsTypes="AA">
                                      <p:cBhvr>
                                        <p:cTn id="1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.1 " pathEditMode="relative" ptsTypes="AA">
                                      <p:cBhvr>
                                        <p:cTn id="1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.1 " pathEditMode="relative" ptsTypes="AA">
                                      <p:cBhvr>
                                        <p:cTn id="1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.1 " pathEditMode="relative" ptsTypes="AA">
                                      <p:cBhvr>
                                        <p:cTn id="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.1 " pathEditMode="relative" ptsTypes="AA">
                                      <p:cBhvr>
                                        <p:cTn id="2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.1 " pathEditMode="relative" ptsTypes="AA">
                                      <p:cBhvr>
                                        <p:cTn id="2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.1 " pathEditMode="relative" ptsTypes="AA">
                                      <p:cBhvr>
                                        <p:cTn id="2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.1 " pathEditMode="relative" ptsTypes="AA">
                                      <p:cBhvr>
                                        <p:cTn id="2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.1 " pathEditMode="relative" ptsTypes="AA">
                                      <p:cBhvr>
                                        <p:cTn id="2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.1 " pathEditMode="relative" ptsTypes="AA">
                                      <p:cBhvr>
                                        <p:cTn id="3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.1 " pathEditMode="relative" ptsTypes="AA">
                                      <p:cBhvr>
                                        <p:cTn id="3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.1 " pathEditMode="relative" ptsTypes="AA">
                                      <p:cBhvr>
                                        <p:cTn id="3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.1 " pathEditMode="relative" ptsTypes="AA">
                                      <p:cBhvr>
                                        <p:cTn id="3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.1 " pathEditMode="relative" ptsTypes="AA">
                                      <p:cBhvr>
                                        <p:cTn id="3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.1 " pathEditMode="relative" ptsTypes="AA">
                                      <p:cBhvr>
                                        <p:cTn id="4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.1 " pathEditMode="relative" ptsTypes="AA">
                                      <p:cBhvr>
                                        <p:cTn id="42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.1 " pathEditMode="relative" ptsTypes="AA">
                                      <p:cBhvr>
                                        <p:cTn id="44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.1 " pathEditMode="relative" ptsTypes="AA">
                                      <p:cBhvr>
                                        <p:cTn id="46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.1 " pathEditMode="relative" ptsTypes="AA">
                                      <p:cBhvr>
                                        <p:cTn id="48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.1 " pathEditMode="relative" ptsTypes="AA">
                                      <p:cBhvr>
                                        <p:cTn id="50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.1 " pathEditMode="relative" ptsTypes="AA">
                                      <p:cBhvr>
                                        <p:cTn id="52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.1 " pathEditMode="relative" ptsTypes="AA">
                                      <p:cBhvr>
                                        <p:cTn id="54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.1 " pathEditMode="relative" ptsTypes="AA">
                                      <p:cBhvr>
                                        <p:cTn id="56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.1 " pathEditMode="relative" ptsTypes="AA">
                                      <p:cBhvr>
                                        <p:cTn id="58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.1 " pathEditMode="relative" ptsTypes="AA">
                                      <p:cBhvr>
                                        <p:cTn id="60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.1 " pathEditMode="relative" ptsTypes="AA">
                                      <p:cBhvr>
                                        <p:cTn id="62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.1 " pathEditMode="relative" ptsTypes="AA">
                                      <p:cBhvr>
                                        <p:cTn id="64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.1 " pathEditMode="relative" ptsTypes="AA">
                                      <p:cBhvr>
                                        <p:cTn id="6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.1 " pathEditMode="relative" ptsTypes="AA">
                                      <p:cBhvr>
                                        <p:cTn id="68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.1 " pathEditMode="relative" ptsTypes="AA">
                                      <p:cBhvr>
                                        <p:cTn id="70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.1 " pathEditMode="relative" ptsTypes="AA">
                                      <p:cBhvr>
                                        <p:cTn id="72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.1 " pathEditMode="relative" ptsTypes="AA">
                                      <p:cBhvr>
                                        <p:cTn id="7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.1 " pathEditMode="relative" ptsTypes="AA">
                                      <p:cBhvr>
                                        <p:cTn id="7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167 0.1 " pathEditMode="relative" ptsTypes="AA">
                                      <p:cBhvr>
                                        <p:cTn id="78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167 0.1 " pathEditMode="relative" ptsTypes="AA">
                                      <p:cBhvr>
                                        <p:cTn id="80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167 0.1 " pathEditMode="relative" ptsTypes="AA">
                                      <p:cBhvr>
                                        <p:cTn id="82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167 0.1 " pathEditMode="relative" ptsTypes="AA">
                                      <p:cBhvr>
                                        <p:cTn id="84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167 0.1 " pathEditMode="relative" ptsTypes="AA">
                                      <p:cBhvr>
                                        <p:cTn id="86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167 0.1 " pathEditMode="relative" ptsTypes="AA">
                                      <p:cBhvr>
                                        <p:cTn id="88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167 0.1 " pathEditMode="relative" ptsTypes="AA">
                                      <p:cBhvr>
                                        <p:cTn id="90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167 0.1 " pathEditMode="relative" ptsTypes="AA">
                                      <p:cBhvr>
                                        <p:cTn id="92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167 0.1 " pathEditMode="relative" ptsTypes="AA">
                                      <p:cBhvr>
                                        <p:cTn id="94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167 0.1 " pathEditMode="relative" ptsTypes="AA">
                                      <p:cBhvr>
                                        <p:cTn id="96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167 0.1 " pathEditMode="relative" ptsTypes="AA">
                                      <p:cBhvr>
                                        <p:cTn id="98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167 0.1 " pathEditMode="relative" ptsTypes="AA">
                                      <p:cBhvr>
                                        <p:cTn id="100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167 0.1 " pathEditMode="relative" ptsTypes="AA">
                                      <p:cBhvr>
                                        <p:cTn id="102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167 0.1 " pathEditMode="relative" ptsTypes="AA">
                                      <p:cBhvr>
                                        <p:cTn id="104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167 0.1 " pathEditMode="relative" ptsTypes="AA">
                                      <p:cBhvr>
                                        <p:cTn id="106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167 0.1 " pathEditMode="relative" ptsTypes="AA">
                                      <p:cBhvr>
                                        <p:cTn id="108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167 0.1 " pathEditMode="relative" ptsTypes="AA">
                                      <p:cBhvr>
                                        <p:cTn id="110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167 0.1 " pathEditMode="relative" ptsTypes="AA">
                                      <p:cBhvr>
                                        <p:cTn id="112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666 -0.02222 " pathEditMode="relative" ptsTypes="AA">
                                      <p:cBhvr>
                                        <p:cTn id="116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5"/>
                                            </p:cond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666 -0.02222 " pathEditMode="relative" ptsTypes="AA">
                                      <p:cBhvr>
                                        <p:cTn id="118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666 -0.02222 " pathEditMode="relative" ptsTypes="AA">
                                      <p:cBhvr>
                                        <p:cTn id="120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666 -0.02222 " pathEditMode="relative" ptsTypes="AA">
                                      <p:cBhvr>
                                        <p:cTn id="122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1"/>
                                            </p:cond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666 -0.02222 " pathEditMode="relative" ptsTypes="AA">
                                      <p:cBhvr>
                                        <p:cTn id="124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3"/>
                                            </p:cond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666 -0.02222 " pathEditMode="relative" ptsTypes="AA">
                                      <p:cBhvr>
                                        <p:cTn id="126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666 -0.02222 " pathEditMode="relative" ptsTypes="AA">
                                      <p:cBhvr>
                                        <p:cTn id="128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7"/>
                                            </p:cond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666 -0.02222 " pathEditMode="relative" ptsTypes="AA">
                                      <p:cBhvr>
                                        <p:cTn id="130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9"/>
                                            </p:cond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666 -0.02222 " pathEditMode="relative" ptsTypes="AA">
                                      <p:cBhvr>
                                        <p:cTn id="132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666 -0.02222 " pathEditMode="relative" ptsTypes="AA">
                                      <p:cBhvr>
                                        <p:cTn id="134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3"/>
                                            </p:cond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666 -0.02222 " pathEditMode="relative" ptsTypes="AA">
                                      <p:cBhvr>
                                        <p:cTn id="136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5"/>
                                            </p:cond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666 -0.02222 " pathEditMode="relative" ptsTypes="AA">
                                      <p:cBhvr>
                                        <p:cTn id="138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666 -0.02222 " pathEditMode="relative" ptsTypes="AA">
                                      <p:cBhvr>
                                        <p:cTn id="140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"/>
                                            </p:cond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666 -0.02222 " pathEditMode="relative" ptsTypes="AA">
                                      <p:cBhvr>
                                        <p:cTn id="142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"/>
                                            </p:cond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666 -0.02222 " pathEditMode="relative" ptsTypes="AA">
                                      <p:cBhvr>
                                        <p:cTn id="144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5 -0.06667 " pathEditMode="relative" ptsTypes="AA">
                                      <p:cBhvr>
                                        <p:cTn id="148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7"/>
                                            </p:cond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5 -0.06667 " pathEditMode="relative" ptsTypes="AA">
                                      <p:cBhvr>
                                        <p:cTn id="150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5 -0.06667 " pathEditMode="relative" ptsTypes="AA">
                                      <p:cBhvr>
                                        <p:cTn id="152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1"/>
                                            </p:cond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5 -0.06667 " pathEditMode="relative" ptsTypes="AA">
                                      <p:cBhvr>
                                        <p:cTn id="154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3"/>
                                            </p:cond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5 -0.06667 " pathEditMode="relative" ptsTypes="AA">
                                      <p:cBhvr>
                                        <p:cTn id="156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5 -0.06667 " pathEditMode="relative" ptsTypes="AA">
                                      <p:cBhvr>
                                        <p:cTn id="158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7"/>
                                            </p:cond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5 -0.06667 " pathEditMode="relative" ptsTypes="AA">
                                      <p:cBhvr>
                                        <p:cTn id="160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9"/>
                                            </p:cond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5 -0.06667 " pathEditMode="relative" ptsTypes="AA">
                                      <p:cBhvr>
                                        <p:cTn id="162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5 -0.06667 " pathEditMode="relative" ptsTypes="AA">
                                      <p:cBhvr>
                                        <p:cTn id="164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3"/>
                                            </p:cond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5 -0.06667 " pathEditMode="relative" ptsTypes="AA">
                                      <p:cBhvr>
                                        <p:cTn id="166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5"/>
                                            </p:cond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5 -0.06667 " pathEditMode="relative" ptsTypes="AA">
                                      <p:cBhvr>
                                        <p:cTn id="168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7"/>
                                            </p:cond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5 -0.06667 " pathEditMode="relative" ptsTypes="AA">
                                      <p:cBhvr>
                                        <p:cTn id="170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9"/>
                                            </p:cond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5 -0.06667 " pathEditMode="relative" ptsTypes="AA">
                                      <p:cBhvr>
                                        <p:cTn id="172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1"/>
                                            </p:cond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5 -0.06667 " pathEditMode="relative" ptsTypes="AA">
                                      <p:cBhvr>
                                        <p:cTn id="174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5 -0.06667 " pathEditMode="relative" ptsTypes="AA">
                                      <p:cBhvr>
                                        <p:cTn id="176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5"/>
                                            </p:cond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5 -0.06667 " pathEditMode="relative" ptsTypes="AA">
                                      <p:cBhvr>
                                        <p:cTn id="178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7"/>
                                            </p:cond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5 -0.06667 " pathEditMode="relative" ptsTypes="AA">
                                      <p:cBhvr>
                                        <p:cTn id="180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9"/>
                                            </p:cond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5 -0.06667 " pathEditMode="relative" ptsTypes="AA">
                                      <p:cBhvr>
                                        <p:cTn id="182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1"/>
                                            </p:cond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5 -0.06667 " pathEditMode="relative" ptsTypes="AA">
                                      <p:cBhvr>
                                        <p:cTn id="184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3"/>
                                            </p:cond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5 -0.06667 " pathEditMode="relative" ptsTypes="AA">
                                      <p:cBhvr>
                                        <p:cTn id="186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5"/>
                                            </p:cond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833 0.02222 " pathEditMode="relative" ptsTypes="AA">
                                      <p:cBhvr>
                                        <p:cTn id="190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9"/>
                                            </p:cond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833 0.02222 " pathEditMode="relative" ptsTypes="AA">
                                      <p:cBhvr>
                                        <p:cTn id="192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1"/>
                                            </p:cond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833 0.02222 " pathEditMode="relative" ptsTypes="AA">
                                      <p:cBhvr>
                                        <p:cTn id="194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3"/>
                                            </p:cond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833 0.02222 " pathEditMode="relative" ptsTypes="AA">
                                      <p:cBhvr>
                                        <p:cTn id="196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5"/>
                                            </p:cond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833 0.02222 " pathEditMode="relative" ptsTypes="AA">
                                      <p:cBhvr>
                                        <p:cTn id="198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7"/>
                                            </p:cond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833 0.02222 " pathEditMode="relative" ptsTypes="AA">
                                      <p:cBhvr>
                                        <p:cTn id="200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9"/>
                                            </p:cond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833 0.02222 " pathEditMode="relative" ptsTypes="AA">
                                      <p:cBhvr>
                                        <p:cTn id="202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1"/>
                                            </p:cond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833 0.02222 " pathEditMode="relative" ptsTypes="AA">
                                      <p:cBhvr>
                                        <p:cTn id="204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3"/>
                                            </p:cond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833 0.02222 " pathEditMode="relative" ptsTypes="AA">
                                      <p:cBhvr>
                                        <p:cTn id="206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5"/>
                                            </p:cond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833 0.02222 " pathEditMode="relative" ptsTypes="AA">
                                      <p:cBhvr>
                                        <p:cTn id="208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7"/>
                                            </p:cond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833 0.02222 " pathEditMode="relative" ptsTypes="AA">
                                      <p:cBhvr>
                                        <p:cTn id="210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9"/>
                                            </p:cond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833 0.02222 " pathEditMode="relative" ptsTypes="AA">
                                      <p:cBhvr>
                                        <p:cTn id="212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1"/>
                                            </p:cond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833 0.02222 " pathEditMode="relative" ptsTypes="AA">
                                      <p:cBhvr>
                                        <p:cTn id="214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3"/>
                                            </p:cond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833 0.02222 " pathEditMode="relative" ptsTypes="AA">
                                      <p:cBhvr>
                                        <p:cTn id="216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5"/>
                                            </p:cond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833 0.02222 " pathEditMode="relative" ptsTypes="AA">
                                      <p:cBhvr>
                                        <p:cTn id="218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7"/>
                                            </p:cond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3333 0.14444 " pathEditMode="relative" ptsTypes="AA">
                                      <p:cBhvr>
                                        <p:cTn id="222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1"/>
                                            </p:cond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3333 0.14444 " pathEditMode="relative" ptsTypes="AA">
                                      <p:cBhvr>
                                        <p:cTn id="224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3"/>
                                            </p:cond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3333 0.14444 " pathEditMode="relative" ptsTypes="AA">
                                      <p:cBhvr>
                                        <p:cTn id="226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5"/>
                                            </p:cond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3333 0.14444 " pathEditMode="relative" ptsTypes="AA">
                                      <p:cBhvr>
                                        <p:cTn id="228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7"/>
                                            </p:cond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3333 0.14444 " pathEditMode="relative" ptsTypes="AA">
                                      <p:cBhvr>
                                        <p:cTn id="230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9"/>
                                            </p:cond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3333 0.14444 " pathEditMode="relative" ptsTypes="AA">
                                      <p:cBhvr>
                                        <p:cTn id="232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1"/>
                                            </p:cond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3333 0.14444 " pathEditMode="relative" ptsTypes="AA">
                                      <p:cBhvr>
                                        <p:cTn id="234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3"/>
                                            </p:cond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3333 0.14444 " pathEditMode="relative" ptsTypes="AA">
                                      <p:cBhvr>
                                        <p:cTn id="236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5"/>
                                            </p:cond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5 0.14444 " pathEditMode="relative" ptsTypes="AA">
                                      <p:cBhvr>
                                        <p:cTn id="238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7"/>
                                            </p:cond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5 0.14444 " pathEditMode="relative" ptsTypes="AA">
                                      <p:cBhvr>
                                        <p:cTn id="240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9"/>
                                            </p:cond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5 0.14444 " pathEditMode="relative" ptsTypes="AA">
                                      <p:cBhvr>
                                        <p:cTn id="242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1"/>
                                            </p:cond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5 0.14444 " pathEditMode="relative" ptsTypes="AA">
                                      <p:cBhvr>
                                        <p:cTn id="244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3"/>
                                            </p:cond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5 0.14444 " pathEditMode="relative" ptsTypes="AA">
                                      <p:cBhvr>
                                        <p:cTn id="246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5"/>
                                            </p:cond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5 0.14444 " pathEditMode="relative" ptsTypes="AA">
                                      <p:cBhvr>
                                        <p:cTn id="248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7"/>
                                            </p:cond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5 0.14444 " pathEditMode="relative" ptsTypes="AA">
                                      <p:cBhvr>
                                        <p:cTn id="250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9"/>
                                            </p:cond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5 0.14444 " pathEditMode="relative" ptsTypes="AA">
                                      <p:cBhvr>
                                        <p:cTn id="252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1"/>
                                            </p:cond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8889 " pathEditMode="relative" ptsTypes="AA">
                                      <p:cBhvr>
                                        <p:cTn id="256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5"/>
                                            </p:cond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8889 " pathEditMode="relative" ptsTypes="AA">
                                      <p:cBhvr>
                                        <p:cTn id="258" dur="2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7"/>
                                            </p:cond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8889 " pathEditMode="relative" ptsTypes="AA">
                                      <p:cBhvr>
                                        <p:cTn id="260" dur="2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9"/>
                                            </p:cond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8889 " pathEditMode="relative" ptsTypes="AA">
                                      <p:cBhvr>
                                        <p:cTn id="262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1"/>
                                            </p:cond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8889 " pathEditMode="relative" ptsTypes="AA">
                                      <p:cBhvr>
                                        <p:cTn id="264" dur="2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3"/>
                                            </p:cond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8889 " pathEditMode="relative" ptsTypes="AA">
                                      <p:cBhvr>
                                        <p:cTn id="266" dur="2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5"/>
                                            </p:cond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 -0.08889 " pathEditMode="relative" ptsTypes="AA">
                                      <p:cBhvr>
                                        <p:cTn id="270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9"/>
                                            </p:cond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 -0.08889 " pathEditMode="relative" ptsTypes="AA">
                                      <p:cBhvr>
                                        <p:cTn id="272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1"/>
                                            </p:cond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 -0.08889 " pathEditMode="relative" ptsTypes="AA">
                                      <p:cBhvr>
                                        <p:cTn id="274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3"/>
                                            </p:cond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 -0.08889 " pathEditMode="relative" ptsTypes="AA">
                                      <p:cBhvr>
                                        <p:cTn id="276" dur="2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5"/>
                                            </p:cond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 -0.08889 " pathEditMode="relative" ptsTypes="AA">
                                      <p:cBhvr>
                                        <p:cTn id="278" dur="2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7"/>
                                            </p:cond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 -0.08889 " pathEditMode="relative" ptsTypes="AA">
                                      <p:cBhvr>
                                        <p:cTn id="280" dur="2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9"/>
                                            </p:cond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 -0.08889 " pathEditMode="relative" ptsTypes="AA">
                                      <p:cBhvr>
                                        <p:cTn id="282" dur="2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1"/>
                                            </p:cond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 -0.08889 " pathEditMode="relative" ptsTypes="AA">
                                      <p:cBhvr>
                                        <p:cTn id="284" dur="2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3"/>
                                            </p:cond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9167 0.08888 " pathEditMode="relative" ptsTypes="AA">
                                      <p:cBhvr>
                                        <p:cTn id="288" dur="2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7"/>
                                            </p:cond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9167 0.08888 " pathEditMode="relative" ptsTypes="AA">
                                      <p:cBhvr>
                                        <p:cTn id="290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9"/>
                                            </p:cond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9167 0.08888 " pathEditMode="relative" ptsTypes="AA">
                                      <p:cBhvr>
                                        <p:cTn id="292" dur="2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1"/>
                                            </p:cond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9167 0.08888 " pathEditMode="relative" ptsTypes="AA">
                                      <p:cBhvr>
                                        <p:cTn id="294" dur="2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3"/>
                                            </p:cond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9167 0.08888 " pathEditMode="relative" ptsTypes="AA">
                                      <p:cBhvr>
                                        <p:cTn id="296" dur="2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5"/>
                                            </p:cond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9167 0.08888 " pathEditMode="relative" ptsTypes="AA">
                                      <p:cBhvr>
                                        <p:cTn id="298" dur="2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7"/>
                                            </p:cond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9167 0.08888 " pathEditMode="relative" ptsTypes="AA">
                                      <p:cBhvr>
                                        <p:cTn id="300" dur="2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9"/>
                                            </p:cond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9167 0.08888 " pathEditMode="relative" ptsTypes="AA">
                                      <p:cBhvr>
                                        <p:cTn id="302" dur="2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1"/>
                                            </p:cond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167 0 " pathEditMode="relative" ptsTypes="AA">
                                      <p:cBhvr>
                                        <p:cTn id="306" dur="2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167 0 " pathEditMode="relative" ptsTypes="AA">
                                      <p:cBhvr>
                                        <p:cTn id="308" dur="2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167 0 " pathEditMode="relative" ptsTypes="AA">
                                      <p:cBhvr>
                                        <p:cTn id="310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167 0 " pathEditMode="relative" ptsTypes="AA">
                                      <p:cBhvr>
                                        <p:cTn id="312" dur="2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167 0 " pathEditMode="relative" ptsTypes="AA">
                                      <p:cBhvr>
                                        <p:cTn id="314" dur="2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167 0 " pathEditMode="relative" ptsTypes="AA">
                                      <p:cBhvr>
                                        <p:cTn id="316" dur="2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167 0 " pathEditMode="relative" ptsTypes="AA">
                                      <p:cBhvr>
                                        <p:cTn id="318" dur="2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167 0 " pathEditMode="relative" ptsTypes="AA">
                                      <p:cBhvr>
                                        <p:cTn id="320" dur="2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444 " pathEditMode="relative" ptsTypes="AA">
                                      <p:cBhvr>
                                        <p:cTn id="324" dur="2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444 " pathEditMode="relative" ptsTypes="AA">
                                      <p:cBhvr>
                                        <p:cTn id="326" dur="2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444 " pathEditMode="relative" ptsTypes="AA">
                                      <p:cBhvr>
                                        <p:cTn id="328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444 " pathEditMode="relative" ptsTypes="AA">
                                      <p:cBhvr>
                                        <p:cTn id="330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444 " pathEditMode="relative" ptsTypes="AA">
                                      <p:cBhvr>
                                        <p:cTn id="332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444 " pathEditMode="relative" ptsTypes="AA">
                                      <p:cBhvr>
                                        <p:cTn id="334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444 " pathEditMode="relative" ptsTypes="AA">
                                      <p:cBhvr>
                                        <p:cTn id="336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444 " pathEditMode="relative" ptsTypes="AA">
                                      <p:cBhvr>
                                        <p:cTn id="338" dur="2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444 " pathEditMode="relative" ptsTypes="AA">
                                      <p:cBhvr>
                                        <p:cTn id="340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444 " pathEditMode="relative" ptsTypes="AA">
                                      <p:cBhvr>
                                        <p:cTn id="342" dur="2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444 " pathEditMode="relative" ptsTypes="AA">
                                      <p:cBhvr>
                                        <p:cTn id="344" dur="2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444 " pathEditMode="relative" ptsTypes="AA">
                                      <p:cBhvr>
                                        <p:cTn id="346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4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300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272" grpId="0" animBg="1"/>
      <p:bldP spid="273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2" grpId="0" animBg="1"/>
      <p:bldP spid="243" grpId="0" animBg="1"/>
      <p:bldP spid="245" grpId="0" animBg="1"/>
      <p:bldP spid="248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60" grpId="0" animBg="1"/>
      <p:bldP spid="262" grpId="0" animBg="1"/>
      <p:bldP spid="228" grpId="0" animBg="1"/>
      <p:bldP spid="229" grpId="0" animBg="1"/>
      <p:bldP spid="230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27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06" grpId="0" animBg="1"/>
      <p:bldP spid="207" grpId="0" animBg="1"/>
      <p:bldP spid="208" grpId="0" animBg="1"/>
      <p:bldP spid="209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126" grpId="0" animBg="1"/>
      <p:bldP spid="127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9" grpId="0" animBg="1"/>
      <p:bldP spid="180" grpId="0" animBg="1"/>
      <p:bldP spid="190" grpId="0" animBg="1"/>
      <p:bldP spid="92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Drug Delivery Methods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2" cstate="print"/>
          <a:srcRect l="5000" t="31250" r="33750" b="18750"/>
          <a:stretch>
            <a:fillRect/>
          </a:stretch>
        </p:blipFill>
        <p:spPr bwMode="auto">
          <a:xfrm>
            <a:off x="259556" y="1295400"/>
            <a:ext cx="8274844" cy="540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05000" y="6396335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Glasser</a:t>
            </a:r>
            <a:r>
              <a:rPr lang="en-US" sz="1200" dirty="0" smtClean="0"/>
              <a:t> and Pedersen, Pharmaceutical Bulk Drug Production, ERC Educational Modules, www.pharmaHUB.org/resources/286, 2009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8F1C-4FE0-4976-B81A-EF08E6356455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1" descr="77c1f79e-ade4-4fff-afd7-dbc6fa7af915"/>
          <p:cNvPicPr>
            <a:picLocks noChangeAspect="1" noChangeArrowheads="1"/>
          </p:cNvPicPr>
          <p:nvPr/>
        </p:nvPicPr>
        <p:blipFill>
          <a:blip r:embed="rId2" cstate="print"/>
          <a:srcRect t="24615" b="24615"/>
          <a:stretch>
            <a:fillRect/>
          </a:stretch>
        </p:blipFill>
        <p:spPr>
          <a:xfrm>
            <a:off x="6877420" y="3200400"/>
            <a:ext cx="2266580" cy="1676400"/>
          </a:xfrm>
          <a:prstGeom prst="rect">
            <a:avLst/>
          </a:prstGeom>
          <a:ln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800" dirty="0" smtClean="0">
                <a:solidFill>
                  <a:srgbClr val="FF0000"/>
                </a:solidFill>
              </a:rPr>
              <a:t>ERC-SOPS Novel Dosage Formation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52596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0"/>
              </a:spcAft>
              <a:buClr>
                <a:srgbClr val="FF9900"/>
              </a:buClr>
            </a:pPr>
            <a:r>
              <a:rPr lang="en-US" sz="2800" dirty="0" smtClean="0">
                <a:solidFill>
                  <a:srgbClr val="0000FF"/>
                </a:solidFill>
              </a:rPr>
              <a:t>Research underway at NSF-ERC (</a:t>
            </a:r>
            <a:r>
              <a:rPr lang="en-US" sz="2800" i="1" dirty="0" smtClean="0">
                <a:solidFill>
                  <a:srgbClr val="0000FF"/>
                </a:solidFill>
                <a:hlinkClick r:id="rId3"/>
              </a:rPr>
              <a:t>www.ercforsops.org</a:t>
            </a:r>
            <a:r>
              <a:rPr lang="en-US" sz="2800" dirty="0" smtClean="0">
                <a:solidFill>
                  <a:srgbClr val="0000FF"/>
                </a:solidFill>
              </a:rPr>
              <a:t>) at Rutgers University</a:t>
            </a:r>
          </a:p>
          <a:p>
            <a:pPr>
              <a:spcAft>
                <a:spcPts val="0"/>
              </a:spcAft>
              <a:buClr>
                <a:srgbClr val="FF9900"/>
              </a:buClr>
            </a:pPr>
            <a:r>
              <a:rPr lang="en-US" sz="2800" dirty="0" smtClean="0">
                <a:solidFill>
                  <a:srgbClr val="0000FF"/>
                </a:solidFill>
              </a:rPr>
              <a:t>Pharmaceutical plant of the future could be a personalized compact device, such as a modified ink-jet printer</a:t>
            </a:r>
          </a:p>
          <a:p>
            <a:pPr>
              <a:spcAft>
                <a:spcPts val="600"/>
              </a:spcAft>
              <a:buClr>
                <a:srgbClr val="FF9900"/>
              </a:buClr>
            </a:pPr>
            <a:r>
              <a:rPr lang="en-US" sz="2800" dirty="0" smtClean="0">
                <a:solidFill>
                  <a:srgbClr val="0000FF"/>
                </a:solidFill>
              </a:rPr>
              <a:t>Formulary of multiple drugs in cassette form</a:t>
            </a:r>
          </a:p>
          <a:p>
            <a:pPr lvl="1">
              <a:spcBef>
                <a:spcPts val="0"/>
              </a:spcBef>
              <a:buClr>
                <a:srgbClr val="FF9900"/>
              </a:buClr>
            </a:pPr>
            <a:r>
              <a:rPr lang="en-US" sz="2400" dirty="0" smtClean="0">
                <a:solidFill>
                  <a:srgbClr val="0000FF"/>
                </a:solidFill>
              </a:rPr>
              <a:t>Greatly reduced facilities cost</a:t>
            </a:r>
          </a:p>
          <a:p>
            <a:pPr lvl="1">
              <a:spcBef>
                <a:spcPts val="0"/>
              </a:spcBef>
              <a:buClr>
                <a:srgbClr val="FF9900"/>
              </a:buClr>
            </a:pPr>
            <a:r>
              <a:rPr lang="en-US" sz="2400" dirty="0" smtClean="0">
                <a:solidFill>
                  <a:srgbClr val="0000FF"/>
                </a:solidFill>
              </a:rPr>
              <a:t>Reduced batch size</a:t>
            </a:r>
          </a:p>
          <a:p>
            <a:pPr lvl="1">
              <a:spcBef>
                <a:spcPts val="0"/>
              </a:spcBef>
              <a:buClr>
                <a:srgbClr val="FF9900"/>
              </a:buClr>
            </a:pPr>
            <a:r>
              <a:rPr lang="en-US" sz="2400" dirty="0" smtClean="0">
                <a:solidFill>
                  <a:srgbClr val="0000FF"/>
                </a:solidFill>
              </a:rPr>
              <a:t>Reduce wasted product</a:t>
            </a:r>
          </a:p>
          <a:p>
            <a:pPr lvl="1">
              <a:spcBef>
                <a:spcPts val="0"/>
              </a:spcBef>
              <a:buClr>
                <a:srgbClr val="FF9900"/>
              </a:buClr>
            </a:pPr>
            <a:r>
              <a:rPr lang="en-US" sz="2400" dirty="0" smtClean="0">
                <a:solidFill>
                  <a:srgbClr val="0000FF"/>
                </a:solidFill>
              </a:rPr>
              <a:t>Personalized dosage based on weight</a:t>
            </a:r>
          </a:p>
          <a:p>
            <a:pPr lvl="1">
              <a:spcBef>
                <a:spcPts val="0"/>
              </a:spcBef>
              <a:buClr>
                <a:srgbClr val="FF9900"/>
              </a:buClr>
            </a:pPr>
            <a:r>
              <a:rPr lang="en-US" sz="2400" dirty="0" smtClean="0">
                <a:solidFill>
                  <a:srgbClr val="0000FF"/>
                </a:solidFill>
              </a:rPr>
              <a:t>On-site use for military, emergency response, developing countries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8F1C-4FE0-4976-B81A-EF08E635645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6396335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Muzzio, ERC-SOPS Annual Meeting, Rutgers University, Piscataway, NJ, Dec 2006</a:t>
            </a:r>
            <a:endParaRPr lang="en-US" sz="1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Acknowledgements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505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Clr>
                <a:schemeClr val="accent6"/>
              </a:buClr>
              <a:buSzPct val="115000"/>
            </a:pPr>
            <a:r>
              <a:rPr lang="en-US" dirty="0" smtClean="0"/>
              <a:t>NSF ERC for Structured Organic Particulate Systems: grant # 0540855</a:t>
            </a:r>
          </a:p>
          <a:p>
            <a:pPr>
              <a:lnSpc>
                <a:spcPct val="110000"/>
              </a:lnSpc>
              <a:buClr>
                <a:schemeClr val="accent6"/>
              </a:buClr>
              <a:buSzPct val="115000"/>
            </a:pPr>
            <a:r>
              <a:rPr lang="en-US" dirty="0" smtClean="0"/>
              <a:t>Rutgers University</a:t>
            </a:r>
          </a:p>
          <a:p>
            <a:pPr lvl="1">
              <a:lnSpc>
                <a:spcPct val="110000"/>
              </a:lnSpc>
              <a:buClr>
                <a:schemeClr val="accent6"/>
              </a:buClr>
              <a:buSzPct val="115000"/>
            </a:pPr>
            <a:r>
              <a:rPr lang="en-US" sz="2400" dirty="0" smtClean="0"/>
              <a:t>Henrik Pederson, Center Director – Education</a:t>
            </a:r>
          </a:p>
          <a:p>
            <a:pPr lvl="1">
              <a:lnSpc>
                <a:spcPct val="110000"/>
              </a:lnSpc>
              <a:buClr>
                <a:schemeClr val="accent6"/>
              </a:buClr>
              <a:buSzPct val="115000"/>
            </a:pPr>
            <a:r>
              <a:rPr lang="en-US" sz="2400" dirty="0" smtClean="0"/>
              <a:t>Aisha Lawrey, Center Associate Director – Education, Outreach and </a:t>
            </a:r>
            <a:r>
              <a:rPr lang="en-US" sz="2400" dirty="0" smtClean="0"/>
              <a:t>Diversity</a:t>
            </a:r>
          </a:p>
          <a:p>
            <a:pPr>
              <a:lnSpc>
                <a:spcPct val="110000"/>
              </a:lnSpc>
              <a:buClr>
                <a:schemeClr val="accent6"/>
              </a:buClr>
              <a:buSzPct val="115000"/>
            </a:pPr>
            <a:r>
              <a:rPr lang="en-US" dirty="0" smtClean="0"/>
              <a:t>U.S. Environmental Protection Agency</a:t>
            </a:r>
            <a:r>
              <a:rPr lang="en-US" dirty="0" smtClean="0"/>
              <a:t>: grant #NP97212311-0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16C39-DB48-446A-AF50-36A8D31552D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048000"/>
            <a:ext cx="20193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c_rx-capsu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4300" y="4576277"/>
            <a:ext cx="1295400" cy="178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Workshop Agenda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9218"/>
            <a:ext cx="8229600" cy="4525963"/>
          </a:xfrm>
        </p:spPr>
        <p:txBody>
          <a:bodyPr/>
          <a:lstStyle/>
          <a:p>
            <a:pPr>
              <a:buClr>
                <a:schemeClr val="accent6"/>
              </a:buClr>
            </a:pPr>
            <a:r>
              <a:rPr lang="en-US" dirty="0" smtClean="0"/>
              <a:t>Introduction</a:t>
            </a:r>
          </a:p>
          <a:p>
            <a:pPr>
              <a:buClr>
                <a:schemeClr val="accent6"/>
              </a:buClr>
            </a:pPr>
            <a:r>
              <a:rPr lang="en-US" dirty="0" smtClean="0"/>
              <a:t>Primer on Pharmaceutical Engineering</a:t>
            </a:r>
          </a:p>
          <a:p>
            <a:pPr>
              <a:buClr>
                <a:schemeClr val="accent6"/>
              </a:buClr>
            </a:pPr>
            <a:r>
              <a:rPr lang="en-US" dirty="0" smtClean="0"/>
              <a:t>Drug Manufacture (Mixing operations)</a:t>
            </a:r>
          </a:p>
          <a:p>
            <a:pPr>
              <a:buClr>
                <a:schemeClr val="accent6"/>
              </a:buClr>
            </a:pPr>
            <a:r>
              <a:rPr lang="en-US" dirty="0" smtClean="0"/>
              <a:t>Drug Delivery</a:t>
            </a:r>
          </a:p>
          <a:p>
            <a:pPr>
              <a:buClr>
                <a:schemeClr val="accent6"/>
              </a:buClr>
            </a:pPr>
            <a:r>
              <a:rPr lang="en-US" dirty="0" smtClean="0"/>
              <a:t>Problem Sets in </a:t>
            </a:r>
            <a:r>
              <a:rPr lang="en-US" dirty="0" err="1" smtClean="0"/>
              <a:t>Pharma</a:t>
            </a:r>
            <a:r>
              <a:rPr lang="en-US" dirty="0" smtClean="0"/>
              <a:t> Eng</a:t>
            </a:r>
          </a:p>
          <a:p>
            <a:pPr>
              <a:buClr>
                <a:schemeClr val="accent6"/>
              </a:buClr>
            </a:pPr>
            <a:r>
              <a:rPr lang="en-US" dirty="0" err="1" smtClean="0"/>
              <a:t>Pharma</a:t>
            </a:r>
            <a:r>
              <a:rPr lang="en-US" dirty="0" smtClean="0"/>
              <a:t> Life Cycle Analysis tutorial</a:t>
            </a:r>
          </a:p>
          <a:p>
            <a:pPr>
              <a:buClr>
                <a:schemeClr val="accent6"/>
              </a:buClr>
            </a:pPr>
            <a:r>
              <a:rPr lang="en-US" dirty="0" err="1" smtClean="0"/>
              <a:t>PharmaHUB</a:t>
            </a:r>
            <a:r>
              <a:rPr lang="en-US" dirty="0" smtClean="0"/>
              <a:t> tutorial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16C39-DB48-446A-AF50-36A8D31552D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3277" y="1219200"/>
            <a:ext cx="127259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Background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7239000" cy="4525963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6"/>
              </a:buClr>
            </a:pPr>
            <a:r>
              <a:rPr lang="en-US" sz="3000" dirty="0" smtClean="0"/>
              <a:t>Most Introductory ChE educational materials focus on traditional aspects of chemical processing</a:t>
            </a:r>
          </a:p>
          <a:p>
            <a:pPr>
              <a:buClr>
                <a:schemeClr val="accent6"/>
              </a:buClr>
            </a:pPr>
            <a:r>
              <a:rPr lang="en-US" sz="3000" dirty="0" smtClean="0"/>
              <a:t>New technology can be adapted and introduced when basic concepts are taught within the context of existing courses</a:t>
            </a:r>
          </a:p>
          <a:p>
            <a:pPr>
              <a:buClr>
                <a:schemeClr val="accent6"/>
              </a:buClr>
            </a:pPr>
            <a:r>
              <a:rPr lang="en-US" sz="3000" dirty="0" smtClean="0"/>
              <a:t>Need to prepare students for graduate education/research: medicine, bio-eng, </a:t>
            </a:r>
            <a:r>
              <a:rPr lang="en-US" sz="3000" dirty="0" err="1" smtClean="0"/>
              <a:t>pharma</a:t>
            </a:r>
            <a:r>
              <a:rPr lang="en-US" sz="3000" dirty="0" smtClean="0"/>
              <a:t> engineering and careers in the field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16C39-DB48-446A-AF50-36A8D31552D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4" name="Picture 4" descr="pi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3942" y="2514600"/>
            <a:ext cx="2100058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64" descr="http://dimacs.rutgers.edu/lp/institutes/images/Rutgers%20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715000"/>
            <a:ext cx="20574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8" descr="TABLET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950720"/>
            <a:ext cx="13906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NSF ERC-SOPS</a:t>
            </a:r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629400" cy="4525963"/>
          </a:xfrm>
        </p:spPr>
        <p:txBody>
          <a:bodyPr/>
          <a:lstStyle/>
          <a:p>
            <a:pPr>
              <a:buClr>
                <a:schemeClr val="accent6"/>
              </a:buClr>
              <a:buSzPct val="115000"/>
            </a:pPr>
            <a:r>
              <a:rPr lang="en-US" sz="2600" dirty="0" smtClean="0"/>
              <a:t>Rowan is an Outreach Partner institution of the ERC – </a:t>
            </a:r>
            <a:r>
              <a:rPr lang="en-US" sz="2600" b="1" dirty="0" smtClean="0"/>
              <a:t>S</a:t>
            </a:r>
            <a:r>
              <a:rPr lang="en-US" sz="2600" dirty="0" smtClean="0"/>
              <a:t>tructured </a:t>
            </a:r>
            <a:r>
              <a:rPr lang="en-US" sz="2600" b="1" dirty="0" smtClean="0"/>
              <a:t>O</a:t>
            </a:r>
            <a:r>
              <a:rPr lang="en-US" sz="2600" dirty="0" smtClean="0"/>
              <a:t>rganic </a:t>
            </a:r>
            <a:r>
              <a:rPr lang="en-US" sz="2600" b="1" dirty="0" smtClean="0"/>
              <a:t>P</a:t>
            </a:r>
            <a:r>
              <a:rPr lang="en-US" sz="2600" dirty="0" smtClean="0"/>
              <a:t>articulate </a:t>
            </a:r>
            <a:r>
              <a:rPr lang="en-US" sz="2600" b="1" dirty="0" smtClean="0"/>
              <a:t>S</a:t>
            </a:r>
            <a:r>
              <a:rPr lang="en-US" sz="2600" dirty="0" smtClean="0"/>
              <a:t>ystems (Rutgers lead institution)</a:t>
            </a:r>
          </a:p>
          <a:p>
            <a:pPr>
              <a:buClr>
                <a:schemeClr val="accent6"/>
              </a:buClr>
              <a:buSzPct val="115000"/>
            </a:pPr>
            <a:r>
              <a:rPr lang="en-US" sz="2600" dirty="0" smtClean="0"/>
              <a:t>The Center’s research focus is on pharmaceutical processing which include: manufacturing science; composites structuring and characterization; and particle formation and functionalization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16C39-DB48-446A-AF50-36A8D31552D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2293" name="Picture 57" descr="http://web.njit.edu/~bieber/njit_rgb_tagline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8450" y="5888038"/>
            <a:ext cx="15049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31" descr="http://www.princeton.edu/~wmassey/CAARMS9/purdu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867400"/>
            <a:ext cx="16002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4 elements"/>
          <p:cNvPicPr>
            <a:picLocks noChangeAspect="1" noChangeArrowheads="1"/>
          </p:cNvPicPr>
          <p:nvPr/>
        </p:nvPicPr>
        <p:blipFill>
          <a:blip r:embed="rId6" cstate="print"/>
          <a:srcRect l="32553"/>
          <a:stretch>
            <a:fillRect/>
          </a:stretch>
        </p:blipFill>
        <p:spPr bwMode="auto">
          <a:xfrm>
            <a:off x="7315200" y="1219200"/>
            <a:ext cx="137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5943600"/>
            <a:ext cx="228600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03" descr="ru log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3400" y="4950306"/>
            <a:ext cx="1625599" cy="8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4" name="Picture 2" descr="http://t0.gstatic.com/images?q=tbn:ANd9GcQcZzq1GQwW6F_zUOTz9oznSi01RW-_p0ya_O4IpCGvedMCSF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67637" y="3954943"/>
            <a:ext cx="995363" cy="995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77275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Primer on Pharmaceutical </a:t>
            </a:r>
            <a:r>
              <a:rPr lang="en-US" b="1" dirty="0">
                <a:solidFill>
                  <a:srgbClr val="FF0000"/>
                </a:solidFill>
              </a:rPr>
              <a:t>Industry</a:t>
            </a:r>
          </a:p>
        </p:txBody>
      </p:sp>
      <p:sp>
        <p:nvSpPr>
          <p:cNvPr id="210948" name="Rectangle 4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buClr>
                <a:srgbClr val="FF9900"/>
              </a:buClr>
              <a:buSzPct val="115000"/>
            </a:pPr>
            <a:r>
              <a:rPr lang="en-US" sz="3300" dirty="0">
                <a:solidFill>
                  <a:srgbClr val="0000FF"/>
                </a:solidFill>
              </a:rPr>
              <a:t>Major commercial </a:t>
            </a:r>
            <a:r>
              <a:rPr lang="en-US" sz="3300" dirty="0" smtClean="0">
                <a:solidFill>
                  <a:srgbClr val="0000FF"/>
                </a:solidFill>
              </a:rPr>
              <a:t>sector in U.S. and worldwide</a:t>
            </a:r>
            <a:endParaRPr lang="en-US" dirty="0">
              <a:solidFill>
                <a:srgbClr val="0000FF"/>
              </a:solidFill>
            </a:endParaRPr>
          </a:p>
          <a:p>
            <a:pPr lvl="1">
              <a:lnSpc>
                <a:spcPct val="110000"/>
              </a:lnSpc>
              <a:buClr>
                <a:srgbClr val="FF9900"/>
              </a:buClr>
              <a:buSzPct val="115000"/>
            </a:pPr>
            <a:endParaRPr lang="en-US" dirty="0">
              <a:solidFill>
                <a:srgbClr val="0000FF"/>
              </a:solidFill>
            </a:endParaRPr>
          </a:p>
          <a:p>
            <a:pPr>
              <a:lnSpc>
                <a:spcPct val="110000"/>
              </a:lnSpc>
              <a:buClr>
                <a:srgbClr val="FF9900"/>
              </a:buClr>
              <a:buSzPct val="115000"/>
            </a:pPr>
            <a:endParaRPr lang="en-US" sz="3300" dirty="0">
              <a:solidFill>
                <a:srgbClr val="0000FF"/>
              </a:solidFill>
            </a:endParaRPr>
          </a:p>
          <a:p>
            <a:pPr>
              <a:lnSpc>
                <a:spcPct val="110000"/>
              </a:lnSpc>
              <a:buClr>
                <a:srgbClr val="FF9900"/>
              </a:buClr>
              <a:buSzPct val="115000"/>
            </a:pPr>
            <a:r>
              <a:rPr lang="en-US" sz="3300" dirty="0" smtClean="0">
                <a:solidFill>
                  <a:srgbClr val="0000FF"/>
                </a:solidFill>
              </a:rPr>
              <a:t>Major employer in </a:t>
            </a:r>
            <a:r>
              <a:rPr lang="en-US" sz="3300" dirty="0" err="1" smtClean="0">
                <a:solidFill>
                  <a:srgbClr val="0000FF"/>
                </a:solidFill>
              </a:rPr>
              <a:t>MidAtlantic</a:t>
            </a:r>
            <a:r>
              <a:rPr lang="en-US" sz="3300" dirty="0" smtClean="0">
                <a:solidFill>
                  <a:srgbClr val="0000FF"/>
                </a:solidFill>
              </a:rPr>
              <a:t> region</a:t>
            </a:r>
          </a:p>
          <a:p>
            <a:pPr>
              <a:lnSpc>
                <a:spcPct val="110000"/>
              </a:lnSpc>
              <a:buClr>
                <a:srgbClr val="FF9900"/>
              </a:buClr>
              <a:buSzPct val="115000"/>
            </a:pPr>
            <a:r>
              <a:rPr lang="en-US" sz="3300" dirty="0" smtClean="0">
                <a:solidFill>
                  <a:srgbClr val="0000FF"/>
                </a:solidFill>
              </a:rPr>
              <a:t>Prepare </a:t>
            </a:r>
            <a:r>
              <a:rPr lang="en-US" sz="3300" dirty="0" err="1" smtClean="0">
                <a:solidFill>
                  <a:srgbClr val="0000FF"/>
                </a:solidFill>
              </a:rPr>
              <a:t>ChEs</a:t>
            </a:r>
            <a:r>
              <a:rPr lang="en-US" sz="3300" dirty="0" smtClean="0">
                <a:solidFill>
                  <a:srgbClr val="0000FF"/>
                </a:solidFill>
              </a:rPr>
              <a:t> for roles in:</a:t>
            </a:r>
          </a:p>
          <a:p>
            <a:pPr lvl="1">
              <a:lnSpc>
                <a:spcPct val="110000"/>
              </a:lnSpc>
              <a:buClr>
                <a:srgbClr val="FF9900"/>
              </a:buClr>
              <a:buSzPct val="115000"/>
            </a:pPr>
            <a:r>
              <a:rPr lang="en-US" dirty="0" smtClean="0">
                <a:solidFill>
                  <a:srgbClr val="0000FF"/>
                </a:solidFill>
              </a:rPr>
              <a:t>R&amp;D</a:t>
            </a:r>
          </a:p>
          <a:p>
            <a:pPr lvl="1">
              <a:lnSpc>
                <a:spcPct val="110000"/>
              </a:lnSpc>
              <a:buClr>
                <a:srgbClr val="FF9900"/>
              </a:buClr>
              <a:buSzPct val="115000"/>
            </a:pPr>
            <a:r>
              <a:rPr lang="en-US" dirty="0" smtClean="0">
                <a:solidFill>
                  <a:srgbClr val="0000FF"/>
                </a:solidFill>
              </a:rPr>
              <a:t>Process Design/Engineering</a:t>
            </a:r>
          </a:p>
          <a:p>
            <a:pPr lvl="1">
              <a:lnSpc>
                <a:spcPct val="110000"/>
              </a:lnSpc>
              <a:buClr>
                <a:srgbClr val="FF9900"/>
              </a:buClr>
              <a:buSzPct val="115000"/>
            </a:pPr>
            <a:r>
              <a:rPr lang="en-US" dirty="0" smtClean="0">
                <a:solidFill>
                  <a:srgbClr val="0000FF"/>
                </a:solidFill>
              </a:rPr>
              <a:t>Manufacturing</a:t>
            </a:r>
          </a:p>
          <a:p>
            <a:pPr lvl="1">
              <a:lnSpc>
                <a:spcPct val="110000"/>
              </a:lnSpc>
              <a:buClr>
                <a:srgbClr val="FF9900"/>
              </a:buClr>
              <a:buSzPct val="115000"/>
            </a:pPr>
            <a:r>
              <a:rPr lang="en-US" dirty="0" smtClean="0">
                <a:solidFill>
                  <a:srgbClr val="0000FF"/>
                </a:solidFill>
              </a:rPr>
              <a:t>Environmental/Health/Safety</a:t>
            </a:r>
          </a:p>
          <a:p>
            <a:pPr lvl="1">
              <a:lnSpc>
                <a:spcPct val="110000"/>
              </a:lnSpc>
              <a:buClr>
                <a:srgbClr val="FF9900"/>
              </a:buClr>
              <a:buSzPct val="115000"/>
              <a:buNone/>
            </a:pPr>
            <a:r>
              <a:rPr lang="en-US" dirty="0" smtClean="0">
                <a:solidFill>
                  <a:srgbClr val="0000FF"/>
                </a:solidFill>
              </a:rPr>
              <a:t>     Sustainability</a:t>
            </a:r>
          </a:p>
          <a:p>
            <a:pPr lvl="1">
              <a:lnSpc>
                <a:spcPct val="110000"/>
              </a:lnSpc>
              <a:buClr>
                <a:srgbClr val="FF9900"/>
              </a:buClr>
              <a:buSzPct val="115000"/>
            </a:pPr>
            <a:r>
              <a:rPr lang="en-US" dirty="0" smtClean="0">
                <a:solidFill>
                  <a:srgbClr val="0000FF"/>
                </a:solidFill>
              </a:rPr>
              <a:t>Regulatory Affairs</a:t>
            </a:r>
          </a:p>
          <a:p>
            <a:pPr lvl="1">
              <a:lnSpc>
                <a:spcPct val="110000"/>
              </a:lnSpc>
              <a:buClr>
                <a:srgbClr val="FF9900"/>
              </a:buClr>
              <a:buSzPct val="115000"/>
            </a:pPr>
            <a:r>
              <a:rPr lang="en-US" dirty="0" smtClean="0">
                <a:solidFill>
                  <a:srgbClr val="0000FF"/>
                </a:solidFill>
              </a:rPr>
              <a:t>Marketing and Sales</a:t>
            </a:r>
            <a:endParaRPr lang="en-US" sz="2400" dirty="0" smtClean="0">
              <a:solidFill>
                <a:srgbClr val="0000FF"/>
              </a:solidFill>
            </a:endParaRPr>
          </a:p>
          <a:p>
            <a:pPr lvl="1">
              <a:lnSpc>
                <a:spcPct val="110000"/>
              </a:lnSpc>
              <a:buClr>
                <a:srgbClr val="FF9900"/>
              </a:buClr>
              <a:buSzPct val="115000"/>
              <a:buNone/>
            </a:pP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   </a:t>
            </a:r>
            <a:endParaRPr lang="en-US" dirty="0" smtClean="0">
              <a:solidFill>
                <a:srgbClr val="0000FF"/>
              </a:solidFill>
            </a:endParaRPr>
          </a:p>
          <a:p>
            <a:pPr lvl="1">
              <a:lnSpc>
                <a:spcPct val="90000"/>
              </a:lnSpc>
              <a:buClr>
                <a:srgbClr val="FF9900"/>
              </a:buClr>
              <a:buSzPct val="115000"/>
              <a:buNone/>
            </a:pP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16C39-DB48-446A-AF50-36A8D31552D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10952" name="Picture 8" descr="Novartis.com page header"/>
          <p:cNvPicPr>
            <a:picLocks noChangeAspect="1" noChangeArrowheads="1"/>
          </p:cNvPicPr>
          <p:nvPr/>
        </p:nvPicPr>
        <p:blipFill>
          <a:blip r:embed="rId3" cstate="print"/>
          <a:srcRect t="-2174" r="80247"/>
          <a:stretch>
            <a:fillRect/>
          </a:stretch>
        </p:blipFill>
        <p:spPr bwMode="auto">
          <a:xfrm>
            <a:off x="4343400" y="1905000"/>
            <a:ext cx="1747838" cy="542925"/>
          </a:xfrm>
          <a:prstGeom prst="rect">
            <a:avLst/>
          </a:prstGeom>
          <a:noFill/>
        </p:spPr>
      </p:pic>
      <p:pic>
        <p:nvPicPr>
          <p:cNvPr id="210954" name="Picture 10" descr="roche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5853112"/>
            <a:ext cx="1019175" cy="623888"/>
          </a:xfrm>
          <a:prstGeom prst="rect">
            <a:avLst/>
          </a:prstGeom>
          <a:noFill/>
        </p:spPr>
      </p:pic>
      <p:pic>
        <p:nvPicPr>
          <p:cNvPr id="15" name="Picture 29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653" y="1905000"/>
            <a:ext cx="973147" cy="57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095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4287098"/>
            <a:ext cx="1438275" cy="49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58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48350" y="3200400"/>
            <a:ext cx="2209800" cy="29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59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3" y="4784094"/>
            <a:ext cx="2038350" cy="42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61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3200" y="1981200"/>
            <a:ext cx="15049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62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4000" y="3886200"/>
            <a:ext cx="1676400" cy="56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63" name="Picture 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7400" y="1905000"/>
            <a:ext cx="1776413" cy="57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64" name="Picture 2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19975" y="4956236"/>
            <a:ext cx="1700212" cy="8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6" name="Picture 2" descr="http://blog19446.com/image_store/uploads/4/5/2/2/7/ar126943476472254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58206" y="6138315"/>
            <a:ext cx="1456794" cy="458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7315200" cy="5029200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FF9900"/>
              </a:buClr>
            </a:pPr>
            <a:r>
              <a:rPr lang="en-US" dirty="0">
                <a:solidFill>
                  <a:srgbClr val="0000FF"/>
                </a:solidFill>
              </a:rPr>
              <a:t>The pharmaceutical industry’s main goal is to </a:t>
            </a:r>
            <a:r>
              <a:rPr lang="en-US" b="1" i="1" dirty="0" smtClean="0">
                <a:solidFill>
                  <a:srgbClr val="0000FF"/>
                </a:solidFill>
              </a:rPr>
              <a:t>discover, develop and deliver innovative medicines that help patients prevail over serious diseases</a:t>
            </a:r>
            <a:r>
              <a:rPr lang="en-US" i="1" dirty="0" smtClean="0">
                <a:solidFill>
                  <a:srgbClr val="0000FF"/>
                </a:solidFill>
              </a:rPr>
              <a:t>*</a:t>
            </a:r>
            <a:endParaRPr lang="en-US" i="1" dirty="0">
              <a:solidFill>
                <a:srgbClr val="0000FF"/>
              </a:solidFill>
            </a:endParaRPr>
          </a:p>
          <a:p>
            <a:pPr>
              <a:buClr>
                <a:srgbClr val="FF9900"/>
              </a:buClr>
            </a:pPr>
            <a:endParaRPr lang="en-US" dirty="0">
              <a:solidFill>
                <a:srgbClr val="0000FF"/>
              </a:solidFill>
            </a:endParaRPr>
          </a:p>
          <a:p>
            <a:pPr>
              <a:buClr>
                <a:srgbClr val="FF9900"/>
              </a:buClr>
            </a:pPr>
            <a:r>
              <a:rPr lang="en-US" dirty="0">
                <a:solidFill>
                  <a:srgbClr val="0000FF"/>
                </a:solidFill>
              </a:rPr>
              <a:t>API (Active Pharmaceutical Ingredient)</a:t>
            </a:r>
          </a:p>
          <a:p>
            <a:pPr lvl="1">
              <a:buClr>
                <a:srgbClr val="FF9900"/>
              </a:buClr>
            </a:pPr>
            <a:r>
              <a:rPr lang="en-US" dirty="0">
                <a:solidFill>
                  <a:srgbClr val="0000FF"/>
                </a:solidFill>
              </a:rPr>
              <a:t>The compound within the pill or solution that treats the </a:t>
            </a:r>
            <a:r>
              <a:rPr lang="en-US" dirty="0" smtClean="0">
                <a:solidFill>
                  <a:srgbClr val="0000FF"/>
                </a:solidFill>
              </a:rPr>
              <a:t>disease</a:t>
            </a:r>
            <a:endParaRPr lang="en-US" dirty="0">
              <a:solidFill>
                <a:srgbClr val="0000FF"/>
              </a:solidFill>
            </a:endParaRPr>
          </a:p>
          <a:p>
            <a:pPr>
              <a:buClr>
                <a:srgbClr val="FF9900"/>
              </a:buClr>
            </a:pPr>
            <a:r>
              <a:rPr lang="en-US" dirty="0" smtClean="0">
                <a:solidFill>
                  <a:srgbClr val="0000FF"/>
                </a:solidFill>
              </a:rPr>
              <a:t>$</a:t>
            </a:r>
            <a:r>
              <a:rPr lang="en-US" dirty="0" smtClean="0"/>
              <a:t>331.3 billion </a:t>
            </a:r>
            <a:r>
              <a:rPr lang="en-US" dirty="0"/>
              <a:t>in </a:t>
            </a:r>
            <a:r>
              <a:rPr lang="en-US" dirty="0" smtClean="0"/>
              <a:t>U.S. pharmaceutical sales - 2011**</a:t>
            </a:r>
            <a:endParaRPr lang="en-US" dirty="0" smtClean="0">
              <a:solidFill>
                <a:srgbClr val="0000FF"/>
              </a:solidFill>
            </a:endParaRPr>
          </a:p>
          <a:p>
            <a:pPr>
              <a:buClr>
                <a:srgbClr val="FF9900"/>
              </a:buClr>
            </a:pPr>
            <a:r>
              <a:rPr lang="en-US" dirty="0" smtClean="0">
                <a:solidFill>
                  <a:srgbClr val="0000FF"/>
                </a:solidFill>
              </a:rPr>
              <a:t>Highly regulated by Federal government (FDA, DEA)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16C39-DB48-446A-AF50-36A8D31552D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1371600" y="6167735"/>
            <a:ext cx="670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/>
              <a:t>* Bristol-Myers Squibb </a:t>
            </a:r>
            <a:r>
              <a:rPr lang="en-US" sz="1200" dirty="0" smtClean="0"/>
              <a:t>Mission Statement (</a:t>
            </a:r>
            <a:r>
              <a:rPr lang="en-US" sz="1200" i="1" dirty="0" smtClean="0">
                <a:hlinkClick r:id="rId2"/>
              </a:rPr>
              <a:t>www.bms.com</a:t>
            </a:r>
            <a:r>
              <a:rPr lang="en-US" sz="1200" dirty="0" smtClean="0"/>
              <a:t>) 2012</a:t>
            </a:r>
            <a:endParaRPr lang="en-US" sz="1200" dirty="0"/>
          </a:p>
          <a:p>
            <a:r>
              <a:rPr lang="en-US" sz="1200" dirty="0"/>
              <a:t>**  </a:t>
            </a:r>
            <a:r>
              <a:rPr lang="en-US" sz="1200" dirty="0" smtClean="0"/>
              <a:t>Business Monitor International.  </a:t>
            </a:r>
            <a:r>
              <a:rPr lang="en-US" sz="1200" i="1" dirty="0" smtClean="0"/>
              <a:t>United </a:t>
            </a:r>
            <a:r>
              <a:rPr lang="en-US" sz="1200" i="1" dirty="0"/>
              <a:t>States Pharmaceuticals </a:t>
            </a:r>
            <a:r>
              <a:rPr lang="en-US" sz="1200" i="1" dirty="0" smtClean="0"/>
              <a:t> and Healthcare </a:t>
            </a:r>
            <a:r>
              <a:rPr lang="en-US" sz="1200" i="1" dirty="0"/>
              <a:t>Report Q2 </a:t>
            </a:r>
            <a:r>
              <a:rPr lang="en-US" sz="1200" i="1" dirty="0" smtClean="0"/>
              <a:t>2012</a:t>
            </a:r>
            <a:r>
              <a:rPr lang="en-US" sz="1200" dirty="0" smtClean="0"/>
              <a:t>.  March 2012.</a:t>
            </a:r>
            <a:endParaRPr lang="en-US" sz="1200" dirty="0"/>
          </a:p>
        </p:txBody>
      </p:sp>
      <p:pic>
        <p:nvPicPr>
          <p:cNvPr id="214022" name="Picture 6" descr="Drugs___pill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3600" y="1676400"/>
            <a:ext cx="19304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Worldwide Pharmaceutical Industry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4" descr="top-pharama-companies-2011-rpt.pdf (application/pdf Object)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43" t="46682" r="5215" b="11483"/>
          <a:stretch/>
        </p:blipFill>
        <p:spPr>
          <a:xfrm>
            <a:off x="228600" y="1417638"/>
            <a:ext cx="8700942" cy="3091873"/>
          </a:xfrm>
        </p:spPr>
      </p:pic>
      <p:sp>
        <p:nvSpPr>
          <p:cNvPr id="4" name="TextBox 3"/>
          <p:cNvSpPr txBox="1"/>
          <p:nvPr/>
        </p:nvSpPr>
        <p:spPr>
          <a:xfrm>
            <a:off x="3429000" y="6169967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from:  J. </a:t>
            </a:r>
            <a:r>
              <a:rPr lang="en-US" sz="1200" dirty="0" err="1"/>
              <a:t>Cacciotti</a:t>
            </a:r>
            <a:r>
              <a:rPr lang="en-US" sz="1200" dirty="0"/>
              <a:t> and </a:t>
            </a:r>
            <a:r>
              <a:rPr lang="en-US" sz="1200" dirty="0" smtClean="0"/>
              <a:t>P. Clinton. “The Lull Between Two Storms.” Pharmaceutical Executive. 2010. 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23297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89889"/>
                </a:solidFill>
              </a:rPr>
              <a:t>2010 </a:t>
            </a:r>
            <a:endParaRPr lang="en-US" b="1" dirty="0">
              <a:solidFill>
                <a:srgbClr val="18988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4958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Five of the top-ten companies are based in the United States:</a:t>
            </a:r>
          </a:p>
          <a:p>
            <a:r>
              <a:rPr lang="en-US" sz="2000" dirty="0" smtClean="0"/>
              <a:t>#1 Pfizer, #4 Merck, #8 Johnson &amp; Johnson, #9 Eli Lilly, #10 Abbot</a:t>
            </a: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16C39-DB48-446A-AF50-36A8D31552D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4000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6934200" cy="449579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chemeClr val="accent6"/>
              </a:buClr>
            </a:pPr>
            <a:r>
              <a:rPr lang="en-US" sz="2800" dirty="0" smtClean="0"/>
              <a:t>Top selling prescription drug (2011) was Lipitor</a:t>
            </a:r>
            <a:r>
              <a:rPr lang="en-US" sz="2800" baseline="30000" dirty="0" smtClean="0"/>
              <a:t>®</a:t>
            </a:r>
            <a:r>
              <a:rPr lang="en-US" sz="2800" dirty="0" smtClean="0"/>
              <a:t> (Pfizer) with global sales of $10.7 billion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Clr>
                <a:schemeClr val="accent6"/>
              </a:buClr>
            </a:pPr>
            <a:r>
              <a:rPr lang="en-US" sz="2400" dirty="0" smtClean="0"/>
              <a:t>But this goes off-patent in 2012 and will be manufactured generically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accent6"/>
              </a:buClr>
            </a:pPr>
            <a:r>
              <a:rPr lang="en-US" sz="2800" dirty="0" smtClean="0"/>
              <a:t>Generic market is expanding worldwide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accent6"/>
              </a:buClr>
            </a:pPr>
            <a:r>
              <a:rPr lang="en-US" sz="2800" dirty="0" smtClean="0"/>
              <a:t>Top selling over the counter (OTC) drug category (2010) is “cough/cold related” drugs with U.S. sales of $4.05 billion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16C39-DB48-446A-AF50-36A8D31552D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95400"/>
            <a:ext cx="1828800" cy="165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589468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K. Stone. “Top Branded Drug Sales for 2011.” http://pharma.about.com/od/Sales_and_Marketing/tp/Top-Branded-Drug-Sales-For-2011.htm.  Viewed June 2012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63246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“OTC Sales by Category -- 2007-2010.”  Consumer Healthcare Products Association. http://www.chpa-info.org/pressroom/Sales_Category.aspx.  Viewed 2012.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8238" y="3048000"/>
            <a:ext cx="1239924" cy="165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2" name="Picture 2" descr="SEE ALL COLD AND COUGH PRODUCTS"/>
          <p:cNvPicPr>
            <a:picLocks noChangeAspect="1" noChangeArrowheads="1"/>
          </p:cNvPicPr>
          <p:nvPr/>
        </p:nvPicPr>
        <p:blipFill>
          <a:blip r:embed="rId4" cstate="print"/>
          <a:srcRect l="2584" t="21881" r="74316" b="22800"/>
          <a:stretch>
            <a:fillRect/>
          </a:stretch>
        </p:blipFill>
        <p:spPr bwMode="auto">
          <a:xfrm>
            <a:off x="7630362" y="4701232"/>
            <a:ext cx="1447800" cy="99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7.5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333FF"/>
      </a:dk1>
      <a:lt1>
        <a:srgbClr val="FFFFFF"/>
      </a:lt1>
      <a:dk2>
        <a:srgbClr val="3333FF"/>
      </a:dk2>
      <a:lt2>
        <a:srgbClr val="FFFFFF"/>
      </a:lt2>
      <a:accent1>
        <a:srgbClr val="FF0000"/>
      </a:accent1>
      <a:accent2>
        <a:srgbClr val="FFC000"/>
      </a:accent2>
      <a:accent3>
        <a:srgbClr val="9BBB59"/>
      </a:accent3>
      <a:accent4>
        <a:srgbClr val="8064A2"/>
      </a:accent4>
      <a:accent5>
        <a:srgbClr val="3333FF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3199</TotalTime>
  <Words>1253</Words>
  <Application>Microsoft Office PowerPoint</Application>
  <PresentationFormat>On-screen Show (4:3)</PresentationFormat>
  <Paragraphs>244</Paragraphs>
  <Slides>23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Office Theme</vt:lpstr>
      <vt:lpstr>Default Design</vt:lpstr>
      <vt:lpstr>1_Default Design</vt:lpstr>
      <vt:lpstr>Visio</vt:lpstr>
      <vt:lpstr>Workshop on Pharmaceutical Engineering for Undergraduate Engineering Education</vt:lpstr>
      <vt:lpstr>Workshop Goals</vt:lpstr>
      <vt:lpstr>Workshop Agenda</vt:lpstr>
      <vt:lpstr>Background</vt:lpstr>
      <vt:lpstr>NSF ERC-SOPS</vt:lpstr>
      <vt:lpstr>Primer on Pharmaceutical Industry</vt:lpstr>
      <vt:lpstr>Slide 7</vt:lpstr>
      <vt:lpstr>Worldwide Pharmaceutical Industry </vt:lpstr>
      <vt:lpstr>Slide 9</vt:lpstr>
      <vt:lpstr>Drug Development Timeline</vt:lpstr>
      <vt:lpstr>Drug Development Attrition Rate</vt:lpstr>
      <vt:lpstr>Pharmaceutical Manufacture</vt:lpstr>
      <vt:lpstr>API Manufacture</vt:lpstr>
      <vt:lpstr>API Manufacture</vt:lpstr>
      <vt:lpstr>Typical Drug Synthesis – “Campaigns”</vt:lpstr>
      <vt:lpstr>Manufacturing Issues</vt:lpstr>
      <vt:lpstr>Slide 17</vt:lpstr>
      <vt:lpstr>Magnitude of Scale</vt:lpstr>
      <vt:lpstr>Drug Formulation Processes</vt:lpstr>
      <vt:lpstr>Slide 20</vt:lpstr>
      <vt:lpstr>Drug Delivery Methods</vt:lpstr>
      <vt:lpstr>ERC-SOPS Novel Dosage Formation</vt:lpstr>
      <vt:lpstr>Acknowledgements</vt:lpstr>
    </vt:vector>
  </TitlesOfParts>
  <Company>Rowan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Slater</dc:creator>
  <cp:lastModifiedBy>C Stewart Slater</cp:lastModifiedBy>
  <cp:revision>601</cp:revision>
  <dcterms:created xsi:type="dcterms:W3CDTF">2009-06-17T18:46:40Z</dcterms:created>
  <dcterms:modified xsi:type="dcterms:W3CDTF">2012-07-16T13:15:09Z</dcterms:modified>
</cp:coreProperties>
</file>